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notesMasterIdLst>
    <p:notesMasterId r:id="rId4"/>
  </p:notesMasterIdLst>
  <p:sldIdLst>
    <p:sldId id="307" r:id="rId3"/>
    <p:sldId id="368" r:id="rId5"/>
    <p:sldId id="370" r:id="rId6"/>
    <p:sldId id="339" r:id="rId7"/>
    <p:sldId id="342" r:id="rId8"/>
    <p:sldId id="448" r:id="rId9"/>
    <p:sldId id="449" r:id="rId10"/>
    <p:sldId id="344" r:id="rId11"/>
    <p:sldId id="400" r:id="rId12"/>
    <p:sldId id="450" r:id="rId13"/>
    <p:sldId id="451" r:id="rId14"/>
    <p:sldId id="452" r:id="rId15"/>
    <p:sldId id="453" r:id="rId16"/>
    <p:sldId id="454" r:id="rId17"/>
    <p:sldId id="340" r:id="rId18"/>
    <p:sldId id="373" r:id="rId19"/>
    <p:sldId id="455" r:id="rId20"/>
    <p:sldId id="456" r:id="rId21"/>
    <p:sldId id="457" r:id="rId22"/>
    <p:sldId id="445" r:id="rId23"/>
    <p:sldId id="371" r:id="rId24"/>
    <p:sldId id="384" r:id="rId25"/>
    <p:sldId id="458" r:id="rId26"/>
    <p:sldId id="459" r:id="rId27"/>
    <p:sldId id="460" r:id="rId28"/>
    <p:sldId id="461" r:id="rId29"/>
    <p:sldId id="462" r:id="rId30"/>
    <p:sldId id="463" r:id="rId31"/>
    <p:sldId id="464" r:id="rId32"/>
    <p:sldId id="465" r:id="rId33"/>
    <p:sldId id="466" r:id="rId34"/>
    <p:sldId id="467" r:id="rId35"/>
    <p:sldId id="468" r:id="rId36"/>
    <p:sldId id="469" r:id="rId37"/>
    <p:sldId id="470" r:id="rId38"/>
    <p:sldId id="472" r:id="rId39"/>
    <p:sldId id="471" r:id="rId40"/>
    <p:sldId id="331" r:id="rId41"/>
  </p:sldIdLst>
  <p:sldSz cx="12192000" cy="6858000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54" userDrawn="1">
          <p15:clr>
            <a:srgbClr val="A4A3A4"/>
          </p15:clr>
        </p15:guide>
        <p15:guide id="2" pos="7216" userDrawn="1">
          <p15:clr>
            <a:srgbClr val="A4A3A4"/>
          </p15:clr>
        </p15:guide>
        <p15:guide id="4" orient="horz" pos="640" userDrawn="1">
          <p15:clr>
            <a:srgbClr val="A4A3A4"/>
          </p15:clr>
        </p15:guide>
        <p15:guide id="5" orient="horz" pos="3891" userDrawn="1">
          <p15:clr>
            <a:srgbClr val="A4A3A4"/>
          </p15:clr>
        </p15:guide>
        <p15:guide id="6" orient="horz" pos="37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6693"/>
    <a:srgbClr val="ED7D31"/>
    <a:srgbClr val="47ACDC"/>
    <a:srgbClr val="FAFFFF"/>
    <a:srgbClr val="FEFFFF"/>
    <a:srgbClr val="C3E4F2"/>
    <a:srgbClr val="DEF0F8"/>
    <a:srgbClr val="46ACDB"/>
    <a:srgbClr val="F6BE98"/>
    <a:srgbClr val="0F60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5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336" y="132"/>
      </p:cViewPr>
      <p:guideLst>
        <p:guide pos="354"/>
        <p:guide pos="7216"/>
        <p:guide orient="horz" pos="640"/>
        <p:guide orient="horz" pos="3891"/>
        <p:guide orient="horz" pos="37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gs" Target="tags/tag62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35F7FA-1D5F-4B60-8689-4C8381B1CEDC}" type="doc">
      <dgm:prSet loTypeId="urn:microsoft.com/office/officeart/2005/8/layout/vList2#4" loCatId="list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zh-CN" altLang="en-US"/>
        </a:p>
      </dgm:t>
    </dgm:pt>
    <dgm:pt modelId="{EA9490CF-B859-4141-837A-1D4A6746AA49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 smtClean="0">
              <a:sym typeface="+mn-ea"/>
            </a:rPr>
            <a:t>任务</a:t>
          </a:r>
          <a:r>
            <a:rPr lang="en-US" altLang="zh-CN" dirty="0" smtClean="0">
              <a:sym typeface="+mn-ea"/>
            </a:rPr>
            <a:t>3</a:t>
          </a:r>
          <a:r>
            <a:rPr lang="zh-CN" altLang="en-US" dirty="0" smtClean="0">
              <a:sym typeface="+mn-ea"/>
            </a:rPr>
            <a:t>-</a:t>
          </a:r>
          <a:r>
            <a:rPr lang="zh-CN" altLang="en-US" dirty="0">
              <a:sym typeface="+mn-ea"/>
            </a:rPr>
            <a:t>1</a:t>
          </a:r>
          <a:endParaRPr lang="zh-CN" altLang="en-US" dirty="0"/>
        </a:p>
      </dgm:t>
    </dgm:pt>
    <dgm:pt modelId="{182DCE9F-4626-4193-B2B4-0CCF25747DA8}" cxnId="{B3D6CB0A-A1E7-476B-808D-84F0C1555C32}" type="parTrans">
      <dgm:prSet/>
      <dgm:spPr/>
      <dgm:t>
        <a:bodyPr/>
        <a:lstStyle/>
        <a:p>
          <a:endParaRPr lang="zh-CN" altLang="en-US"/>
        </a:p>
      </dgm:t>
    </dgm:pt>
    <dgm:pt modelId="{20E57596-7E32-460F-85A2-AA181D20A67B}" cxnId="{B3D6CB0A-A1E7-476B-808D-84F0C1555C32}" type="sibTrans">
      <dgm:prSet/>
      <dgm:spPr/>
      <dgm:t>
        <a:bodyPr/>
        <a:lstStyle/>
        <a:p>
          <a:endParaRPr lang="zh-CN" altLang="en-US"/>
        </a:p>
      </dgm:t>
    </dgm:pt>
    <dgm:pt modelId="{E2F866C8-322C-47A7-B633-703C4112826F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r>
            <a:rPr lang="zh-CN" altLang="en-US" dirty="0" smtClean="0">
              <a:sym typeface="+mn-ea"/>
            </a:rPr>
            <a:t>创建并调用存储过程</a:t>
          </a:r>
          <a:endParaRPr lang="zh-CN" altLang="en-US" dirty="0">
            <a:sym typeface="+mn-ea"/>
          </a:endParaRPr>
        </a:p>
      </dgm:t>
    </dgm:pt>
    <dgm:pt modelId="{9E81CED7-86DC-4713-AF35-B4B8640352B8}" cxnId="{6D67701A-5C40-4624-91D9-CB9C246B6E83}" type="parTrans">
      <dgm:prSet/>
      <dgm:spPr/>
      <dgm:t>
        <a:bodyPr/>
        <a:lstStyle/>
        <a:p>
          <a:endParaRPr lang="zh-CN" altLang="en-US"/>
        </a:p>
      </dgm:t>
    </dgm:pt>
    <dgm:pt modelId="{B29B00E5-D3BA-4D5C-890D-999070FEB1C1}" cxnId="{6D67701A-5C40-4624-91D9-CB9C246B6E83}" type="sibTrans">
      <dgm:prSet/>
      <dgm:spPr/>
      <dgm:t>
        <a:bodyPr/>
        <a:lstStyle/>
        <a:p>
          <a:endParaRPr lang="zh-CN" altLang="en-US"/>
        </a:p>
      </dgm:t>
    </dgm:pt>
    <dgm:pt modelId="{694CA7C6-15F6-4B47-8E24-FE5C56E26217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 smtClean="0">
              <a:sym typeface="+mn-ea"/>
            </a:rPr>
            <a:t>任务</a:t>
          </a:r>
          <a:r>
            <a:rPr lang="en-US" altLang="zh-CN" dirty="0" smtClean="0">
              <a:sym typeface="+mn-ea"/>
            </a:rPr>
            <a:t>3</a:t>
          </a:r>
          <a:r>
            <a:rPr lang="zh-CN" altLang="en-US" dirty="0" smtClean="0">
              <a:sym typeface="+mn-ea"/>
            </a:rPr>
            <a:t>-2</a:t>
          </a:r>
          <a:endParaRPr lang="zh-CN" altLang="en-US" dirty="0"/>
        </a:p>
      </dgm:t>
    </dgm:pt>
    <dgm:pt modelId="{DD6AD0C1-F31D-45FC-B3EE-30CC8DA6BB12}" cxnId="{215C0FA0-C1A8-4E09-A27D-935B4670AEFB}" type="parTrans">
      <dgm:prSet/>
      <dgm:spPr/>
      <dgm:t>
        <a:bodyPr/>
        <a:lstStyle/>
        <a:p>
          <a:endParaRPr lang="zh-CN" altLang="en-US"/>
        </a:p>
      </dgm:t>
    </dgm:pt>
    <dgm:pt modelId="{2479F4EA-2543-4E1B-9F8F-C548098DF679}" cxnId="{215C0FA0-C1A8-4E09-A27D-935B4670AEFB}" type="sibTrans">
      <dgm:prSet/>
      <dgm:spPr/>
      <dgm:t>
        <a:bodyPr/>
        <a:lstStyle/>
        <a:p>
          <a:endParaRPr lang="zh-CN" altLang="en-US"/>
        </a:p>
      </dgm:t>
    </dgm:pt>
    <dgm:pt modelId="{5BDF3335-0B07-4A07-85F7-BEF0E4DD57D4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r>
            <a:rPr lang="zh-CN" altLang="en-US" dirty="0" smtClean="0">
              <a:sym typeface="+mn-ea"/>
            </a:rPr>
            <a:t>借书登记管理</a:t>
          </a:r>
          <a:endParaRPr lang="zh-CN" altLang="en-US" dirty="0">
            <a:sym typeface="+mn-ea"/>
          </a:endParaRPr>
        </a:p>
      </dgm:t>
    </dgm:pt>
    <dgm:pt modelId="{3D8C5A5F-5449-40E0-9968-B2A24CD48D59}" cxnId="{251A14A2-C68A-4847-B506-63DCF385DD32}" type="parTrans">
      <dgm:prSet/>
      <dgm:spPr/>
      <dgm:t>
        <a:bodyPr/>
        <a:lstStyle/>
        <a:p>
          <a:endParaRPr lang="zh-CN" altLang="en-US"/>
        </a:p>
      </dgm:t>
    </dgm:pt>
    <dgm:pt modelId="{C3EB0B90-7374-4F49-877F-E5A518A11115}" cxnId="{251A14A2-C68A-4847-B506-63DCF385DD32}" type="sibTrans">
      <dgm:prSet/>
      <dgm:spPr/>
      <dgm:t>
        <a:bodyPr/>
        <a:lstStyle/>
        <a:p>
          <a:endParaRPr lang="zh-CN" altLang="en-US"/>
        </a:p>
      </dgm:t>
    </dgm:pt>
    <dgm:pt modelId="{98E28663-C1AB-433A-8032-70102453D165}">
      <dgm:prSet/>
      <dgm:spPr/>
      <dgm:t>
        <a:bodyPr/>
        <a:lstStyle/>
        <a:p>
          <a:r>
            <a:rPr lang="zh-CN" altLang="en-US" dirty="0" smtClean="0">
              <a:sym typeface="+mn-ea"/>
            </a:rPr>
            <a:t>任务</a:t>
          </a:r>
          <a:r>
            <a:rPr lang="en-US" altLang="zh-CN" dirty="0" smtClean="0">
              <a:sym typeface="+mn-ea"/>
            </a:rPr>
            <a:t>3</a:t>
          </a:r>
          <a:r>
            <a:rPr lang="zh-CN" altLang="en-US" dirty="0" smtClean="0">
              <a:sym typeface="+mn-ea"/>
            </a:rPr>
            <a:t>-</a:t>
          </a:r>
          <a:r>
            <a:rPr lang="en-US" altLang="zh-CN" smtClean="0">
              <a:sym typeface="+mn-ea"/>
            </a:rPr>
            <a:t>3</a:t>
          </a:r>
          <a:endParaRPr lang="zh-CN" altLang="en-US" dirty="0"/>
        </a:p>
      </dgm:t>
    </dgm:pt>
    <dgm:pt modelId="{EF26F7DD-D1BB-42E9-9DE2-F012CEAFEF98}" cxnId="{1AF7B3BB-92A2-4D54-9A86-BAC79E531600}" type="parTrans">
      <dgm:prSet/>
      <dgm:spPr/>
      <dgm:t>
        <a:bodyPr/>
        <a:lstStyle/>
        <a:p>
          <a:endParaRPr lang="zh-CN" altLang="en-US"/>
        </a:p>
      </dgm:t>
    </dgm:pt>
    <dgm:pt modelId="{78062407-13AC-4B72-B1A0-2792716C24E3}" cxnId="{1AF7B3BB-92A2-4D54-9A86-BAC79E531600}" type="sibTrans">
      <dgm:prSet/>
      <dgm:spPr/>
      <dgm:t>
        <a:bodyPr/>
        <a:lstStyle/>
        <a:p>
          <a:endParaRPr lang="zh-CN" altLang="en-US"/>
        </a:p>
      </dgm:t>
    </dgm:pt>
    <dgm:pt modelId="{F4E5D493-B4BA-4417-8C65-442A1B849AE6}">
      <dgm:prSet/>
      <dgm:spPr/>
      <dgm:t>
        <a:bodyPr/>
        <a:lstStyle/>
        <a:p>
          <a:r>
            <a:rPr lang="zh-CN" altLang="en-US" dirty="0" smtClean="0"/>
            <a:t>还书管理</a:t>
          </a:r>
          <a:endParaRPr lang="zh-CN" altLang="en-US" dirty="0"/>
        </a:p>
      </dgm:t>
    </dgm:pt>
    <dgm:pt modelId="{9AA5658D-E338-46C0-B9E0-E6226EBB7F8A}" cxnId="{7FF67AF7-B507-40A6-8D63-203489C8EABC}" type="parTrans">
      <dgm:prSet/>
      <dgm:spPr/>
      <dgm:t>
        <a:bodyPr/>
        <a:lstStyle/>
        <a:p>
          <a:endParaRPr lang="zh-CN" altLang="en-US"/>
        </a:p>
      </dgm:t>
    </dgm:pt>
    <dgm:pt modelId="{49C8A608-AE90-49A3-9DC7-8DC8A5693F06}" cxnId="{7FF67AF7-B507-40A6-8D63-203489C8EABC}" type="sibTrans">
      <dgm:prSet/>
      <dgm:spPr/>
      <dgm:t>
        <a:bodyPr/>
        <a:lstStyle/>
        <a:p>
          <a:endParaRPr lang="zh-CN" altLang="en-US"/>
        </a:p>
      </dgm:t>
    </dgm:pt>
    <dgm:pt modelId="{7EBC2B5E-0208-4570-99BE-61F14D8CFDE7}" type="pres">
      <dgm:prSet presAssocID="{4935F7FA-1D5F-4B60-8689-4C8381B1CED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E62794C-1607-4733-ADCA-906674A22343}" type="pres">
      <dgm:prSet presAssocID="{EA9490CF-B859-4141-837A-1D4A6746AA49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57A0D3-8728-40A5-B79E-F7D5C3A120C7}" type="pres">
      <dgm:prSet presAssocID="{EA9490CF-B859-4141-837A-1D4A6746AA49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6F3467F-589A-42D1-9134-3E95797766A2}" type="pres">
      <dgm:prSet presAssocID="{694CA7C6-15F6-4B47-8E24-FE5C56E26217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0C6C0C8-D2B1-4ACB-B170-96A2C2FB0436}" type="pres">
      <dgm:prSet presAssocID="{694CA7C6-15F6-4B47-8E24-FE5C56E26217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6C86C69-5A3B-48DC-8DDA-17C5186F1A03}" type="pres">
      <dgm:prSet presAssocID="{98E28663-C1AB-433A-8032-70102453D165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E7E560B-75CD-415D-B2F4-8EABEED43BE6}" type="pres">
      <dgm:prSet presAssocID="{98E28663-C1AB-433A-8032-70102453D165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676A74B-7E68-4545-8510-5125DCCF3CB7}" type="presOf" srcId="{5BDF3335-0B07-4A07-85F7-BEF0E4DD57D4}" destId="{50C6C0C8-D2B1-4ACB-B170-96A2C2FB0436}" srcOrd="0" destOrd="0" presId="urn:microsoft.com/office/officeart/2005/8/layout/vList2#4"/>
    <dgm:cxn modelId="{1AF7B3BB-92A2-4D54-9A86-BAC79E531600}" srcId="{4935F7FA-1D5F-4B60-8689-4C8381B1CEDC}" destId="{98E28663-C1AB-433A-8032-70102453D165}" srcOrd="2" destOrd="0" parTransId="{EF26F7DD-D1BB-42E9-9DE2-F012CEAFEF98}" sibTransId="{78062407-13AC-4B72-B1A0-2792716C24E3}"/>
    <dgm:cxn modelId="{52A655AA-2C64-4052-9156-F8090CC7B05F}" type="presOf" srcId="{EA9490CF-B859-4141-837A-1D4A6746AA49}" destId="{3E62794C-1607-4733-ADCA-906674A22343}" srcOrd="0" destOrd="0" presId="urn:microsoft.com/office/officeart/2005/8/layout/vList2#4"/>
    <dgm:cxn modelId="{7FF67AF7-B507-40A6-8D63-203489C8EABC}" srcId="{98E28663-C1AB-433A-8032-70102453D165}" destId="{F4E5D493-B4BA-4417-8C65-442A1B849AE6}" srcOrd="0" destOrd="0" parTransId="{9AA5658D-E338-46C0-B9E0-E6226EBB7F8A}" sibTransId="{49C8A608-AE90-49A3-9DC7-8DC8A5693F06}"/>
    <dgm:cxn modelId="{251A14A2-C68A-4847-B506-63DCF385DD32}" srcId="{694CA7C6-15F6-4B47-8E24-FE5C56E26217}" destId="{5BDF3335-0B07-4A07-85F7-BEF0E4DD57D4}" srcOrd="0" destOrd="0" parTransId="{3D8C5A5F-5449-40E0-9968-B2A24CD48D59}" sibTransId="{C3EB0B90-7374-4F49-877F-E5A518A11115}"/>
    <dgm:cxn modelId="{B3D6CB0A-A1E7-476B-808D-84F0C1555C32}" srcId="{4935F7FA-1D5F-4B60-8689-4C8381B1CEDC}" destId="{EA9490CF-B859-4141-837A-1D4A6746AA49}" srcOrd="0" destOrd="0" parTransId="{182DCE9F-4626-4193-B2B4-0CCF25747DA8}" sibTransId="{20E57596-7E32-460F-85A2-AA181D20A67B}"/>
    <dgm:cxn modelId="{660DC030-4C84-4A07-833D-232A5EA56357}" type="presOf" srcId="{E2F866C8-322C-47A7-B633-703C4112826F}" destId="{3B57A0D3-8728-40A5-B79E-F7D5C3A120C7}" srcOrd="0" destOrd="0" presId="urn:microsoft.com/office/officeart/2005/8/layout/vList2#4"/>
    <dgm:cxn modelId="{215C0FA0-C1A8-4E09-A27D-935B4670AEFB}" srcId="{4935F7FA-1D5F-4B60-8689-4C8381B1CEDC}" destId="{694CA7C6-15F6-4B47-8E24-FE5C56E26217}" srcOrd="1" destOrd="0" parTransId="{DD6AD0C1-F31D-45FC-B3EE-30CC8DA6BB12}" sibTransId="{2479F4EA-2543-4E1B-9F8F-C548098DF679}"/>
    <dgm:cxn modelId="{6D67701A-5C40-4624-91D9-CB9C246B6E83}" srcId="{EA9490CF-B859-4141-837A-1D4A6746AA49}" destId="{E2F866C8-322C-47A7-B633-703C4112826F}" srcOrd="0" destOrd="0" parTransId="{9E81CED7-86DC-4713-AF35-B4B8640352B8}" sibTransId="{B29B00E5-D3BA-4D5C-890D-999070FEB1C1}"/>
    <dgm:cxn modelId="{41300441-F45D-4098-93C0-4205B78EF8CB}" type="presOf" srcId="{F4E5D493-B4BA-4417-8C65-442A1B849AE6}" destId="{1E7E560B-75CD-415D-B2F4-8EABEED43BE6}" srcOrd="0" destOrd="0" presId="urn:microsoft.com/office/officeart/2005/8/layout/vList2#4"/>
    <dgm:cxn modelId="{64141A1E-6F23-4B5D-8915-777C7C20B8D1}" type="presOf" srcId="{694CA7C6-15F6-4B47-8E24-FE5C56E26217}" destId="{16F3467F-589A-42D1-9134-3E95797766A2}" srcOrd="0" destOrd="0" presId="urn:microsoft.com/office/officeart/2005/8/layout/vList2#4"/>
    <dgm:cxn modelId="{8D7B1E01-D5CD-46C1-A84A-1040926AA2B0}" type="presOf" srcId="{4935F7FA-1D5F-4B60-8689-4C8381B1CEDC}" destId="{7EBC2B5E-0208-4570-99BE-61F14D8CFDE7}" srcOrd="0" destOrd="0" presId="urn:microsoft.com/office/officeart/2005/8/layout/vList2#4"/>
    <dgm:cxn modelId="{419A549D-0031-4BBC-81EF-3A8E48BB8A1B}" type="presOf" srcId="{98E28663-C1AB-433A-8032-70102453D165}" destId="{56C86C69-5A3B-48DC-8DDA-17C5186F1A03}" srcOrd="0" destOrd="0" presId="urn:microsoft.com/office/officeart/2005/8/layout/vList2#4"/>
    <dgm:cxn modelId="{8A56F0AD-0912-4551-BD41-4FC8BB0D5A73}" type="presParOf" srcId="{7EBC2B5E-0208-4570-99BE-61F14D8CFDE7}" destId="{3E62794C-1607-4733-ADCA-906674A22343}" srcOrd="0" destOrd="0" presId="urn:microsoft.com/office/officeart/2005/8/layout/vList2#4"/>
    <dgm:cxn modelId="{A484D304-2249-4E3E-B3CA-845BE3D6200D}" type="presParOf" srcId="{7EBC2B5E-0208-4570-99BE-61F14D8CFDE7}" destId="{3B57A0D3-8728-40A5-B79E-F7D5C3A120C7}" srcOrd="1" destOrd="0" presId="urn:microsoft.com/office/officeart/2005/8/layout/vList2#4"/>
    <dgm:cxn modelId="{4D5D0C65-58A7-4F42-A08C-18A229B63384}" type="presParOf" srcId="{7EBC2B5E-0208-4570-99BE-61F14D8CFDE7}" destId="{16F3467F-589A-42D1-9134-3E95797766A2}" srcOrd="2" destOrd="0" presId="urn:microsoft.com/office/officeart/2005/8/layout/vList2#4"/>
    <dgm:cxn modelId="{DF2E7930-449A-4A30-89B6-AAF02077533F}" type="presParOf" srcId="{7EBC2B5E-0208-4570-99BE-61F14D8CFDE7}" destId="{50C6C0C8-D2B1-4ACB-B170-96A2C2FB0436}" srcOrd="3" destOrd="0" presId="urn:microsoft.com/office/officeart/2005/8/layout/vList2#4"/>
    <dgm:cxn modelId="{E5FC5ACC-2179-4B5B-AD3A-0A6155D9E56A}" type="presParOf" srcId="{7EBC2B5E-0208-4570-99BE-61F14D8CFDE7}" destId="{56C86C69-5A3B-48DC-8DDA-17C5186F1A03}" srcOrd="4" destOrd="0" presId="urn:microsoft.com/office/officeart/2005/8/layout/vList2#4"/>
    <dgm:cxn modelId="{A646CF2E-CF5D-4B76-B409-124D9102F2F7}" type="presParOf" srcId="{7EBC2B5E-0208-4570-99BE-61F14D8CFDE7}" destId="{1E7E560B-75CD-415D-B2F4-8EABEED43BE6}" srcOrd="5" destOrd="0" presId="urn:microsoft.com/office/officeart/2005/8/layout/vList2#4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9066530" cy="3073724"/>
        <a:chOff x="0" y="0"/>
        <a:chExt cx="9066530" cy="3073724"/>
      </a:xfrm>
    </dsp:grpSpPr>
    <dsp:sp modelId="{3E62794C-1607-4733-ADCA-906674A22343}">
      <dsp:nvSpPr>
        <dsp:cNvPr id="3" name="圆角矩形 2"/>
        <dsp:cNvSpPr/>
      </dsp:nvSpPr>
      <dsp:spPr bwMode="white">
        <a:xfrm>
          <a:off x="0" y="30112"/>
          <a:ext cx="9066530" cy="607060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 smtClean="0">
              <a:sym typeface="+mn-ea"/>
            </a:rPr>
            <a:t>任务</a:t>
          </a:r>
          <a:r>
            <a:rPr lang="en-US" altLang="zh-CN" dirty="0" smtClean="0">
              <a:sym typeface="+mn-ea"/>
            </a:rPr>
            <a:t>3</a:t>
          </a:r>
          <a:r>
            <a:rPr lang="zh-CN" altLang="en-US" dirty="0" smtClean="0">
              <a:sym typeface="+mn-ea"/>
            </a:rPr>
            <a:t>-</a:t>
          </a:r>
          <a:r>
            <a:rPr lang="zh-CN" altLang="en-US" dirty="0">
              <a:sym typeface="+mn-ea"/>
            </a:rPr>
            <a:t>1</a:t>
          </a:r>
          <a:endParaRPr lang="zh-CN" altLang="en-US" dirty="0"/>
        </a:p>
      </dsp:txBody>
      <dsp:txXfrm>
        <a:off x="0" y="30112"/>
        <a:ext cx="9066530" cy="607060"/>
      </dsp:txXfrm>
    </dsp:sp>
    <dsp:sp modelId="{3B57A0D3-8728-40A5-B79E-F7D5C3A120C7}">
      <dsp:nvSpPr>
        <dsp:cNvPr id="4" name="矩形 3"/>
        <dsp:cNvSpPr/>
      </dsp:nvSpPr>
      <dsp:spPr bwMode="white">
        <a:xfrm>
          <a:off x="0" y="637172"/>
          <a:ext cx="9066530" cy="39744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287862" tIns="30480" rIns="170688" bIns="30480" anchor="t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zh-CN" altLang="en-US" dirty="0" smtClean="0">
              <a:solidFill>
                <a:schemeClr val="tx1"/>
              </a:solidFill>
              <a:sym typeface="+mn-ea"/>
            </a:rPr>
            <a:t>创建并调用存储过程</a:t>
          </a:r>
          <a:endParaRPr lang="zh-CN" altLang="en-US" dirty="0">
            <a:solidFill>
              <a:schemeClr val="tx1"/>
            </a:solidFill>
            <a:sym typeface="+mn-ea"/>
          </a:endParaRPr>
        </a:p>
      </dsp:txBody>
      <dsp:txXfrm>
        <a:off x="0" y="637172"/>
        <a:ext cx="9066530" cy="397440"/>
      </dsp:txXfrm>
    </dsp:sp>
    <dsp:sp modelId="{16F3467F-589A-42D1-9134-3E95797766A2}">
      <dsp:nvSpPr>
        <dsp:cNvPr id="5" name="圆角矩形 4"/>
        <dsp:cNvSpPr/>
      </dsp:nvSpPr>
      <dsp:spPr bwMode="white">
        <a:xfrm>
          <a:off x="0" y="1034612"/>
          <a:ext cx="9066530" cy="607060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 smtClean="0">
              <a:sym typeface="+mn-ea"/>
            </a:rPr>
            <a:t>任务</a:t>
          </a:r>
          <a:r>
            <a:rPr lang="en-US" altLang="zh-CN" dirty="0" smtClean="0">
              <a:sym typeface="+mn-ea"/>
            </a:rPr>
            <a:t>3</a:t>
          </a:r>
          <a:r>
            <a:rPr lang="zh-CN" altLang="en-US" dirty="0" smtClean="0">
              <a:sym typeface="+mn-ea"/>
            </a:rPr>
            <a:t>-2</a:t>
          </a:r>
          <a:endParaRPr lang="zh-CN" altLang="en-US" dirty="0"/>
        </a:p>
      </dsp:txBody>
      <dsp:txXfrm>
        <a:off x="0" y="1034612"/>
        <a:ext cx="9066530" cy="607060"/>
      </dsp:txXfrm>
    </dsp:sp>
    <dsp:sp modelId="{50C6C0C8-D2B1-4ACB-B170-96A2C2FB0436}">
      <dsp:nvSpPr>
        <dsp:cNvPr id="6" name="矩形 5"/>
        <dsp:cNvSpPr/>
      </dsp:nvSpPr>
      <dsp:spPr bwMode="white">
        <a:xfrm>
          <a:off x="0" y="1641672"/>
          <a:ext cx="9066530" cy="39744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287862" tIns="30480" rIns="170688" bIns="30480" anchor="t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zh-CN" altLang="en-US" dirty="0" smtClean="0">
              <a:solidFill>
                <a:schemeClr val="tx1"/>
              </a:solidFill>
              <a:sym typeface="+mn-ea"/>
            </a:rPr>
            <a:t>借书登记管理</a:t>
          </a:r>
          <a:endParaRPr lang="zh-CN" altLang="en-US" dirty="0">
            <a:solidFill>
              <a:schemeClr val="tx1"/>
            </a:solidFill>
            <a:sym typeface="+mn-ea"/>
          </a:endParaRPr>
        </a:p>
      </dsp:txBody>
      <dsp:txXfrm>
        <a:off x="0" y="1641672"/>
        <a:ext cx="9066530" cy="397440"/>
      </dsp:txXfrm>
    </dsp:sp>
    <dsp:sp modelId="{56C86C69-5A3B-48DC-8DDA-17C5186F1A03}">
      <dsp:nvSpPr>
        <dsp:cNvPr id="7" name="圆角矩形 6"/>
        <dsp:cNvSpPr/>
      </dsp:nvSpPr>
      <dsp:spPr bwMode="white">
        <a:xfrm>
          <a:off x="0" y="2039112"/>
          <a:ext cx="9066530" cy="607060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 smtClean="0">
              <a:sym typeface="+mn-ea"/>
            </a:rPr>
            <a:t>任务</a:t>
          </a:r>
          <a:r>
            <a:rPr lang="en-US" altLang="zh-CN" dirty="0" smtClean="0">
              <a:sym typeface="+mn-ea"/>
            </a:rPr>
            <a:t>3</a:t>
          </a:r>
          <a:r>
            <a:rPr lang="zh-CN" altLang="en-US" dirty="0" smtClean="0">
              <a:sym typeface="+mn-ea"/>
            </a:rPr>
            <a:t>-</a:t>
          </a:r>
          <a:r>
            <a:rPr lang="en-US" altLang="zh-CN" smtClean="0">
              <a:sym typeface="+mn-ea"/>
            </a:rPr>
            <a:t>3</a:t>
          </a:r>
          <a:endParaRPr lang="zh-CN" altLang="en-US" dirty="0"/>
        </a:p>
      </dsp:txBody>
      <dsp:txXfrm>
        <a:off x="0" y="2039112"/>
        <a:ext cx="9066530" cy="607060"/>
      </dsp:txXfrm>
    </dsp:sp>
    <dsp:sp modelId="{1E7E560B-75CD-415D-B2F4-8EABEED43BE6}">
      <dsp:nvSpPr>
        <dsp:cNvPr id="8" name="矩形 7"/>
        <dsp:cNvSpPr/>
      </dsp:nvSpPr>
      <dsp:spPr bwMode="white">
        <a:xfrm>
          <a:off x="0" y="2646172"/>
          <a:ext cx="9066530" cy="39744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287862" tIns="30480" rIns="170688" bIns="30480" anchor="t"/>
        <a:lstStyle>
          <a:lvl1pPr algn="l">
            <a:defRPr sz="24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zh-CN" altLang="en-US" dirty="0" smtClean="0">
              <a:solidFill>
                <a:schemeClr val="tx1"/>
              </a:solidFill>
            </a:rPr>
            <a:t>还书管理</a:t>
          </a:r>
          <a:endParaRPr lang="zh-CN" altLang="en-US" dirty="0">
            <a:solidFill>
              <a:schemeClr val="tx1"/>
            </a:solidFill>
          </a:endParaRPr>
        </a:p>
      </dsp:txBody>
      <dsp:txXfrm>
        <a:off x="0" y="2646172"/>
        <a:ext cx="9066530" cy="3974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#4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9.xml"/><Relationship Id="rId20" Type="http://schemas.openxmlformats.org/officeDocument/2006/relationships/tags" Target="../tags/tag8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7.xml"/><Relationship Id="rId18" Type="http://schemas.openxmlformats.org/officeDocument/2006/relationships/tags" Target="../tags/tag6.xml"/><Relationship Id="rId17" Type="http://schemas.openxmlformats.org/officeDocument/2006/relationships/tags" Target="../tags/tag5.xml"/><Relationship Id="rId16" Type="http://schemas.openxmlformats.org/officeDocument/2006/relationships/tags" Target="../tags/tag4.xml"/><Relationship Id="rId15" Type="http://schemas.openxmlformats.org/officeDocument/2006/relationships/tags" Target="../tags/tag3.xml"/><Relationship Id="rId14" Type="http://schemas.openxmlformats.org/officeDocument/2006/relationships/tags" Target="../tags/tag2.xml"/><Relationship Id="rId13" Type="http://schemas.openxmlformats.org/officeDocument/2006/relationships/image" Target="../media/image1.png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1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0" y="635"/>
            <a:ext cx="508000" cy="6859270"/>
            <a:chOff x="0" y="1"/>
            <a:chExt cx="800" cy="10802"/>
          </a:xfrm>
        </p:grpSpPr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12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 rot="5400000">
              <a:off x="-5001" y="5002"/>
              <a:ext cx="10803" cy="800"/>
            </a:xfrm>
            <a:prstGeom prst="rect">
              <a:avLst/>
            </a:prstGeom>
          </p:spPr>
        </p:pic>
        <p:sp>
          <p:nvSpPr>
            <p:cNvPr id="11" name="矩形 10"/>
            <p:cNvSpPr/>
            <p:nvPr userDrawn="1">
              <p:custDataLst>
                <p:tags r:id="rId14"/>
              </p:custDataLst>
            </p:nvPr>
          </p:nvSpPr>
          <p:spPr>
            <a:xfrm>
              <a:off x="408" y="4489"/>
              <a:ext cx="256" cy="1856"/>
            </a:xfrm>
            <a:prstGeom prst="rect">
              <a:avLst/>
            </a:prstGeom>
            <a:solidFill>
              <a:srgbClr val="46AC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 userDrawn="1"/>
        </p:nvGrpSpPr>
        <p:grpSpPr>
          <a:xfrm>
            <a:off x="10748010" y="92075"/>
            <a:ext cx="1380490" cy="1183640"/>
            <a:chOff x="15331" y="262"/>
            <a:chExt cx="3335" cy="2752"/>
          </a:xfrm>
        </p:grpSpPr>
        <p:sp>
          <p:nvSpPr>
            <p:cNvPr id="13" name="六边形 12"/>
            <p:cNvSpPr/>
            <p:nvPr userDrawn="1">
              <p:custDataLst>
                <p:tags r:id="rId15"/>
              </p:custDataLst>
            </p:nvPr>
          </p:nvSpPr>
          <p:spPr>
            <a:xfrm rot="10800000">
              <a:off x="16132" y="680"/>
              <a:ext cx="906" cy="715"/>
            </a:xfrm>
            <a:prstGeom prst="hexagon">
              <a:avLst/>
            </a:prstGeom>
            <a:noFill/>
            <a:ln cmpd="dbl">
              <a:gradFill>
                <a:gsLst>
                  <a:gs pos="21000">
                    <a:srgbClr val="00B0F0"/>
                  </a:gs>
                  <a:gs pos="92000">
                    <a:srgbClr val="002060"/>
                  </a:gs>
                  <a:gs pos="39000">
                    <a:schemeClr val="accent1">
                      <a:lumMod val="45000"/>
                      <a:lumOff val="55000"/>
                    </a:schemeClr>
                  </a:gs>
                  <a:gs pos="48000">
                    <a:schemeClr val="accent1">
                      <a:lumMod val="30000"/>
                      <a:lumOff val="70000"/>
                    </a:schemeClr>
                  </a:gs>
                </a:gsLst>
                <a:lin ang="15600000" scaled="0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六边形 13"/>
            <p:cNvSpPr/>
            <p:nvPr userDrawn="1">
              <p:custDataLst>
                <p:tags r:id="rId16"/>
              </p:custDataLst>
            </p:nvPr>
          </p:nvSpPr>
          <p:spPr>
            <a:xfrm>
              <a:off x="16929" y="1097"/>
              <a:ext cx="906" cy="715"/>
            </a:xfrm>
            <a:prstGeom prst="hexago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六边形 14"/>
            <p:cNvSpPr/>
            <p:nvPr userDrawn="1">
              <p:custDataLst>
                <p:tags r:id="rId17"/>
              </p:custDataLst>
            </p:nvPr>
          </p:nvSpPr>
          <p:spPr>
            <a:xfrm>
              <a:off x="16935" y="292"/>
              <a:ext cx="906" cy="715"/>
            </a:xfrm>
            <a:prstGeom prst="hexagon">
              <a:avLst/>
            </a:prstGeom>
            <a:solidFill>
              <a:schemeClr val="bg1"/>
            </a:solidFill>
            <a:ln>
              <a:gradFill>
                <a:gsLst>
                  <a:gs pos="21000">
                    <a:srgbClr val="00B0F0"/>
                  </a:gs>
                  <a:gs pos="92000">
                    <a:srgbClr val="002060"/>
                  </a:gs>
                  <a:gs pos="60000">
                    <a:schemeClr val="accent1">
                      <a:lumMod val="45000"/>
                      <a:lumOff val="55000"/>
                    </a:schemeClr>
                  </a:gs>
                  <a:gs pos="0">
                    <a:schemeClr val="accent1">
                      <a:lumMod val="30000"/>
                      <a:lumOff val="70000"/>
                    </a:schemeClr>
                  </a:gs>
                </a:gsLst>
                <a:lin ang="216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11</a:t>
              </a:r>
              <a:endParaRPr lang="en-US" altLang="zh-CN"/>
            </a:p>
          </p:txBody>
        </p:sp>
        <p:sp>
          <p:nvSpPr>
            <p:cNvPr id="16" name="六边形 15"/>
            <p:cNvSpPr/>
            <p:nvPr userDrawn="1">
              <p:custDataLst>
                <p:tags r:id="rId18"/>
              </p:custDataLst>
            </p:nvPr>
          </p:nvSpPr>
          <p:spPr>
            <a:xfrm>
              <a:off x="17760" y="710"/>
              <a:ext cx="906" cy="715"/>
            </a:xfrm>
            <a:prstGeom prst="hexago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11</a:t>
              </a:r>
              <a:endParaRPr lang="en-US" altLang="zh-CN"/>
            </a:p>
          </p:txBody>
        </p:sp>
        <p:sp>
          <p:nvSpPr>
            <p:cNvPr id="17" name="六边形 16"/>
            <p:cNvSpPr/>
            <p:nvPr userDrawn="1">
              <p:custDataLst>
                <p:tags r:id="rId19"/>
              </p:custDataLst>
            </p:nvPr>
          </p:nvSpPr>
          <p:spPr>
            <a:xfrm>
              <a:off x="17730" y="1520"/>
              <a:ext cx="906" cy="715"/>
            </a:xfrm>
            <a:prstGeom prst="hexago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11</a:t>
              </a:r>
              <a:endParaRPr lang="en-US" altLang="zh-CN"/>
            </a:p>
          </p:txBody>
        </p:sp>
        <p:sp>
          <p:nvSpPr>
            <p:cNvPr id="18" name="六边形 17"/>
            <p:cNvSpPr/>
            <p:nvPr userDrawn="1">
              <p:custDataLst>
                <p:tags r:id="rId20"/>
              </p:custDataLst>
            </p:nvPr>
          </p:nvSpPr>
          <p:spPr>
            <a:xfrm>
              <a:off x="17745" y="2300"/>
              <a:ext cx="906" cy="715"/>
            </a:xfrm>
            <a:prstGeom prst="hexago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11</a:t>
              </a:r>
              <a:endParaRPr lang="en-US" altLang="zh-CN"/>
            </a:p>
          </p:txBody>
        </p:sp>
        <p:sp>
          <p:nvSpPr>
            <p:cNvPr id="19" name="六边形 18"/>
            <p:cNvSpPr/>
            <p:nvPr userDrawn="1">
              <p:custDataLst>
                <p:tags r:id="rId21"/>
              </p:custDataLst>
            </p:nvPr>
          </p:nvSpPr>
          <p:spPr>
            <a:xfrm>
              <a:off x="15331" y="262"/>
              <a:ext cx="906" cy="715"/>
            </a:xfrm>
            <a:prstGeom prst="hexagon">
              <a:avLst/>
            </a:pr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tags" Target="../tags/tag1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tags" Target="../tags/tag10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emf"/><Relationship Id="rId1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emf"/><Relationship Id="rId1" Type="http://schemas.openxmlformats.org/officeDocument/2006/relationships/oleObject" Target="../embeddings/oleObject2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png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emf"/><Relationship Id="rId1" Type="http://schemas.openxmlformats.org/officeDocument/2006/relationships/oleObject" Target="../embeddings/oleObject3.bin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emf"/><Relationship Id="rId1" Type="http://schemas.openxmlformats.org/officeDocument/2006/relationships/oleObject" Target="../embeddings/oleObject4.bin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png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7.png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s/_rels/slide3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/Relationships>
</file>

<file path=ppt/slides/_rels/slide3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tags" Target="../tags/tag61.xml"/><Relationship Id="rId4" Type="http://schemas.openxmlformats.org/officeDocument/2006/relationships/image" Target="../media/image35.png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角三角形 8"/>
          <p:cNvSpPr/>
          <p:nvPr/>
        </p:nvSpPr>
        <p:spPr>
          <a:xfrm rot="16200000">
            <a:off x="5255260" y="-78105"/>
            <a:ext cx="5344160" cy="8529955"/>
          </a:xfrm>
          <a:prstGeom prst="rtTriangle">
            <a:avLst/>
          </a:prstGeom>
          <a:solidFill>
            <a:srgbClr val="3EA4D4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8F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 rot="16200000">
            <a:off x="6078855" y="745490"/>
            <a:ext cx="4940300" cy="7285990"/>
          </a:xfrm>
          <a:prstGeom prst="rtTriangle">
            <a:avLst/>
          </a:prstGeom>
          <a:solidFill>
            <a:srgbClr val="008DD7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66850" y="2851150"/>
            <a:ext cx="7929245" cy="1067134"/>
          </a:xfrm>
        </p:spPr>
        <p:txBody>
          <a:bodyPr>
            <a:noAutofit/>
          </a:bodyPr>
          <a:lstStyle/>
          <a:p>
            <a:pPr algn="ctr"/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项目三 数据库开发与维护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/>
            <a:r>
              <a:rPr lang="zh-CN" altLang="en-US" sz="2800" dirty="0" smtClean="0">
                <a:solidFill>
                  <a:srgbClr val="E78F2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任务三 存储过程</a:t>
            </a:r>
            <a:endParaRPr lang="zh-CN" sz="2800" dirty="0">
              <a:solidFill>
                <a:srgbClr val="E78F2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55" y="153035"/>
            <a:ext cx="1303020" cy="1189990"/>
          </a:xfrm>
          <a:prstGeom prst="rect">
            <a:avLst/>
          </a:prstGeom>
        </p:spPr>
      </p:pic>
      <p:sp>
        <p:nvSpPr>
          <p:cNvPr id="12" name="等腰三角形 11"/>
          <p:cNvSpPr/>
          <p:nvPr/>
        </p:nvSpPr>
        <p:spPr>
          <a:xfrm rot="19920000">
            <a:off x="7574915" y="1333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 rot="19920000">
            <a:off x="7642225" y="13144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880000">
            <a:off x="4392295" y="423672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880000">
            <a:off x="4566285" y="403415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等腰三角形 15"/>
          <p:cNvSpPr/>
          <p:nvPr/>
        </p:nvSpPr>
        <p:spPr>
          <a:xfrm rot="1380000">
            <a:off x="9674225" y="96012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等腰三角形 16"/>
          <p:cNvSpPr/>
          <p:nvPr/>
        </p:nvSpPr>
        <p:spPr>
          <a:xfrm rot="1380000">
            <a:off x="9624060" y="105346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140" y="4827905"/>
            <a:ext cx="1867535" cy="18675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62545" y="4255770"/>
            <a:ext cx="4366895" cy="25406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66850" y="1773382"/>
            <a:ext cx="72859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zh-CN" altLang="en-US" sz="4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数据库项目化教程</a:t>
            </a:r>
            <a:endParaRPr lang="zh-CN" altLang="en-US" sz="4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ndAc>
          <p:endSnd/>
        </p:sndAc>
      </p:transition>
    </mc:Choice>
    <mc:Fallback>
      <p:transition spd="slow">
        <p:sndAc>
          <p:endSnd/>
        </p:sndAc>
      </p:transition>
    </mc:Fallback>
  </mc:AlternateContent>
  <p:timing>
    <p:tnLst>
      <p:par>
        <p:cTn id="1" dur="indefinite" restart="never" nodeType="tmRoot"/>
      </p:par>
    </p:tnLst>
    <p:bldLst>
      <p:bldP spid="9" grpId="0" animBg="1"/>
      <p:bldP spid="9" grpId="1" animBg="1"/>
      <p:bldP spid="6" grpId="0" animBg="1"/>
      <p:bldP spid="6" grpId="1" animBg="1"/>
      <p:bldP spid="12" grpId="0" bldLvl="0" animBg="1"/>
      <p:bldP spid="12" grpId="1" animBg="1"/>
      <p:bldP spid="13" grpId="0" bldLvl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6700" y="369405"/>
            <a:ext cx="7584392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一、创建存储过程</a:t>
            </a:r>
            <a:endParaRPr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一个名为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proc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的简单存储过程，用于获取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book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表中的记录数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2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288500000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4" y="2394585"/>
            <a:ext cx="10984866" cy="22159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DELIMITER $$</a:t>
            </a:r>
            <a:endParaRPr lang="en-US" altLang="zh-CN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CREATE PROCEDURE </a:t>
            </a:r>
            <a:r>
              <a:rPr lang="en-US" altLang="zh-CN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proc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(OUT </a:t>
            </a:r>
            <a:r>
              <a:rPr lang="en-US" altLang="zh-CN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num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INT)</a:t>
            </a:r>
            <a:endParaRPr lang="en-US" altLang="zh-CN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BEGIN</a:t>
            </a:r>
            <a:endParaRPr lang="en-US" altLang="zh-CN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SELECT COUNT(*) INTO </a:t>
            </a:r>
            <a:r>
              <a:rPr lang="en-US" altLang="zh-CN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num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FROM book;</a:t>
            </a:r>
            <a:endParaRPr lang="en-US" altLang="zh-CN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END $$</a:t>
            </a:r>
            <a:endParaRPr lang="en-US" altLang="zh-CN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DELIMITER ;</a:t>
            </a:r>
            <a:endParaRPr lang="en-US" altLang="zh-CN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6" name="图片 1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67" y="4261640"/>
            <a:ext cx="7754552" cy="181324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02614" y="6070303"/>
            <a:ext cx="102925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18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在关键字</a:t>
            </a:r>
            <a:r>
              <a:rPr lang="en-US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BEGIN</a:t>
            </a:r>
            <a:r>
              <a:rPr lang="zh-CN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和</a:t>
            </a:r>
            <a:r>
              <a:rPr lang="en-US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END</a:t>
            </a:r>
            <a:r>
              <a:rPr lang="zh-CN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之间指定了存储过程体，因为在程序开始用</a:t>
            </a:r>
            <a:r>
              <a:rPr lang="en-US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DELIMITER</a:t>
            </a:r>
            <a:r>
              <a:rPr lang="zh-CN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语句转换了语句结束标志为</a:t>
            </a:r>
            <a:r>
              <a:rPr lang="en-US" altLang="zh-CN" sz="1400" dirty="0">
                <a:solidFill>
                  <a:srgbClr val="0D0D0D"/>
                </a:solidFill>
                <a:latin typeface="等线" panose="02010600030101010101" pitchFamily="2" charset="-122"/>
                <a:ea typeface="宋体" panose="02010600030101010101" pitchFamily="2" charset="-122"/>
                <a:cs typeface="MicrosoftYaHei"/>
              </a:rPr>
              <a:t>“</a:t>
            </a:r>
            <a:r>
              <a:rPr lang="en-US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$$</a:t>
            </a:r>
            <a:r>
              <a:rPr lang="en-US" altLang="zh-CN" sz="1400" dirty="0">
                <a:solidFill>
                  <a:srgbClr val="0D0D0D"/>
                </a:solidFill>
                <a:latin typeface="等线" panose="02010600030101010101" pitchFamily="2" charset="-122"/>
                <a:ea typeface="宋体" panose="02010600030101010101" pitchFamily="2" charset="-122"/>
                <a:cs typeface="MicrosoftYaHei"/>
              </a:rPr>
              <a:t>”</a:t>
            </a:r>
            <a:r>
              <a:rPr lang="zh-CN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，所以</a:t>
            </a:r>
            <a:r>
              <a:rPr lang="en-US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BEGIN</a:t>
            </a:r>
            <a:r>
              <a:rPr lang="zh-CN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和</a:t>
            </a:r>
            <a:r>
              <a:rPr lang="en-US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END</a:t>
            </a:r>
            <a:r>
              <a:rPr lang="zh-CN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被看成是一个整体，在</a:t>
            </a:r>
            <a:r>
              <a:rPr lang="en-US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END </a:t>
            </a:r>
            <a:r>
              <a:rPr lang="zh-CN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后用</a:t>
            </a:r>
            <a:r>
              <a:rPr lang="en-US" altLang="zh-CN" sz="1400" dirty="0">
                <a:solidFill>
                  <a:srgbClr val="0D0D0D"/>
                </a:solidFill>
                <a:latin typeface="等线" panose="02010600030101010101" pitchFamily="2" charset="-122"/>
                <a:ea typeface="宋体" panose="02010600030101010101" pitchFamily="2" charset="-122"/>
                <a:cs typeface="MicrosoftYaHei"/>
              </a:rPr>
              <a:t>“</a:t>
            </a:r>
            <a:r>
              <a:rPr lang="en-US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$$</a:t>
            </a:r>
            <a:r>
              <a:rPr lang="en-US" altLang="zh-CN" sz="1400" dirty="0">
                <a:solidFill>
                  <a:srgbClr val="0D0D0D"/>
                </a:solidFill>
                <a:latin typeface="等线" panose="02010600030101010101" pitchFamily="2" charset="-122"/>
                <a:ea typeface="宋体" panose="02010600030101010101" pitchFamily="2" charset="-122"/>
                <a:cs typeface="MicrosoftYaHei"/>
              </a:rPr>
              <a:t>”</a:t>
            </a:r>
            <a:r>
              <a:rPr lang="zh-CN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结束。当然，</a:t>
            </a:r>
            <a:r>
              <a:rPr lang="en-US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BEGIN-END</a:t>
            </a:r>
            <a:r>
              <a:rPr lang="zh-CN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复合语句还可以嵌套使用。</a:t>
            </a:r>
            <a:endParaRPr lang="zh-CN" altLang="zh-CN" sz="1400" dirty="0">
              <a:solidFill>
                <a:srgbClr val="0D0D0D"/>
              </a:solidFill>
              <a:latin typeface="MicrosoftYaHei"/>
              <a:ea typeface="宋体" panose="02010600030101010101" pitchFamily="2" charset="-122"/>
              <a:cs typeface="MicrosoftYaHei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6700" y="369405"/>
            <a:ext cx="7584392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二、调用存储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过程</a:t>
            </a:r>
            <a:endParaRPr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调用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上个实例创建的存储过程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proc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，查看其返回值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3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288500000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4" y="2394585"/>
            <a:ext cx="10984866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步骤一：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CALL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调用存储过程，输出参数为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@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num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CALL </a:t>
            </a:r>
            <a:r>
              <a:rPr lang="en-US" altLang="zh-CN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proc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(@</a:t>
            </a:r>
            <a:r>
              <a:rPr lang="en-US" altLang="zh-CN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num</a:t>
            </a:r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);</a:t>
            </a:r>
            <a:endParaRPr lang="en-US" altLang="zh-CN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步骤二：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显示输出参数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/>
            <a:r>
              <a:rPr lang="en-US" altLang="zh-CN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@</a:t>
            </a:r>
            <a:r>
              <a:rPr lang="en-US" altLang="zh-CN" b="1" dirty="0" err="1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num</a:t>
            </a:r>
            <a:r>
              <a:rPr lang="en-US" altLang="zh-CN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</a:t>
            </a:r>
            <a:endParaRPr lang="en-US" altLang="zh-CN" b="1" dirty="0">
              <a:solidFill>
                <a:srgbClr val="4472C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6" name="图片 15"/>
          <p:cNvPicPr/>
          <p:nvPr/>
        </p:nvPicPr>
        <p:blipFill>
          <a:blip r:embed="rId4"/>
          <a:stretch>
            <a:fillRect/>
          </a:stretch>
        </p:blipFill>
        <p:spPr>
          <a:xfrm>
            <a:off x="742467" y="3891595"/>
            <a:ext cx="8056476" cy="1819092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6700" y="369405"/>
            <a:ext cx="7584392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三、使用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图形化工具创建存储过程</a:t>
            </a:r>
            <a:endParaRPr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一个名为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proc1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的简单存储过程，用于获取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book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表中的记录数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4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288500000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4" y="2394585"/>
            <a:ext cx="10984866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步骤一：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Navicat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for MySQL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连接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MySQL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后，双击需要操作的数据库“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bookinfo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，然后单击“函数”按钮；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步骤二：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单击“新建函数”按钮，选择需要创建的类型，此处选择创建存储过程，点击下一步，如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图所示；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7" name="图片 1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197" y="3357244"/>
            <a:ext cx="7296863" cy="3281681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6700" y="369405"/>
            <a:ext cx="7584392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三、使用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图形化工具创建存储过程</a:t>
            </a:r>
            <a:endParaRPr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70534" y="1124621"/>
            <a:ext cx="10984866" cy="37856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步骤三：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在编辑区填写存储过程需要的参数，单击编辑区左下方的“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+”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按钮可以添加参数，单击“－”按钮可以删除参数，如果存储过程没有参数，直接单击“完成”按钮即可，如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图所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示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步骤四：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BEGIN…END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语句中编辑需要执行的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语句，再点击保存，如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图所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示。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6" name="图片 15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327" y="1876785"/>
            <a:ext cx="4017190" cy="2427796"/>
          </a:xfrm>
          <a:prstGeom prst="rect">
            <a:avLst/>
          </a:prstGeom>
        </p:spPr>
      </p:pic>
      <p:pic>
        <p:nvPicPr>
          <p:cNvPr id="19" name="图片 1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327" y="4998329"/>
            <a:ext cx="7674790" cy="1808086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6700" y="369405"/>
            <a:ext cx="7584392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三、使用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图形化工具创建存储过程</a:t>
            </a:r>
            <a:endParaRPr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70534" y="1124621"/>
            <a:ext cx="10984866" cy="24314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步骤五：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CALL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存储过程，代码运行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结果如图所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示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0" name="图片 9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641" y="1814862"/>
            <a:ext cx="9049185" cy="2377576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842914" cy="171926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3-2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：借书登记管理</a:t>
            </a:r>
            <a:endParaRPr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内容占位符 8"/>
          <p:cNvSpPr>
            <a:spLocks noGrp="1"/>
          </p:cNvSpPr>
          <p:nvPr>
            <p:ph type="body" idx="1"/>
          </p:nvPr>
        </p:nvSpPr>
        <p:spPr>
          <a:xfrm>
            <a:off x="831850" y="3527281"/>
            <a:ext cx="10515600" cy="2226974"/>
          </a:xfrm>
        </p:spPr>
        <p:txBody>
          <a:bodyPr>
            <a:normAutofit/>
          </a:bodyPr>
          <a:lstStyle/>
          <a:p>
            <a:pPr indent="504190">
              <a:lnSpc>
                <a:spcPct val="160000"/>
              </a:lnSpc>
              <a:spcAft>
                <a:spcPts val="600"/>
              </a:spcAft>
            </a:pPr>
            <a:r>
              <a:rPr lang="zh-CN" altLang="en-US" sz="2000" dirty="0">
                <a:latin typeface="+mn-ea"/>
              </a:rPr>
              <a:t>本次任务中，我们将为创建存储过程实现借书管理。主要实现的功能有学生注册信息功能和借书功能</a:t>
            </a:r>
            <a:r>
              <a:rPr lang="zh-CN" altLang="en-US" sz="2000" dirty="0" smtClean="0">
                <a:latin typeface="+mn-ea"/>
              </a:rPr>
              <a:t>。</a:t>
            </a:r>
            <a:endParaRPr sz="20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1187450"/>
            <a:ext cx="10861675" cy="5374005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b="1" dirty="0">
                <a:solidFill>
                  <a:srgbClr val="00B0F0"/>
                </a:solidFill>
              </a:rPr>
              <a:t>一</a:t>
            </a:r>
            <a:r>
              <a:rPr lang="zh-CN" altLang="en-US" b="1" dirty="0" smtClean="0">
                <a:solidFill>
                  <a:srgbClr val="00B0F0"/>
                </a:solidFill>
              </a:rPr>
              <a:t>、学生</a:t>
            </a:r>
            <a:r>
              <a:rPr lang="zh-CN" altLang="en-US" b="1" dirty="0">
                <a:solidFill>
                  <a:srgbClr val="00B0F0"/>
                </a:solidFill>
              </a:rPr>
              <a:t>注册信息</a:t>
            </a:r>
            <a:r>
              <a:rPr lang="zh-CN" altLang="en-US" b="1" dirty="0" smtClean="0">
                <a:solidFill>
                  <a:srgbClr val="00B0F0"/>
                </a:solidFill>
              </a:rPr>
              <a:t>功能</a:t>
            </a:r>
            <a:endParaRPr b="1" dirty="0">
              <a:solidFill>
                <a:srgbClr val="00B0F0"/>
              </a:solidFill>
            </a:endParaRPr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学生借阅图书之前需要注册个人信息，同时需要对照原学生信息系统内的数据，有该名学生信息才会允许注册成功。因此需要创建一个存储过程</a:t>
            </a:r>
            <a:r>
              <a:rPr lang="en-US" altLang="zh-CN" sz="2000" dirty="0" err="1"/>
              <a:t>stu_register</a:t>
            </a:r>
            <a:r>
              <a:rPr lang="zh-CN" altLang="en-US" sz="2000" dirty="0"/>
              <a:t>实现学生信息注册。流程如</a:t>
            </a:r>
            <a:r>
              <a:rPr lang="zh-CN" altLang="en-US" sz="2000" dirty="0" smtClean="0"/>
              <a:t>图所</a:t>
            </a:r>
            <a:r>
              <a:rPr lang="zh-CN" altLang="en-US" sz="2000" dirty="0"/>
              <a:t>示</a:t>
            </a:r>
            <a:r>
              <a:rPr sz="2000" dirty="0" smtClean="0"/>
              <a:t>。</a:t>
            </a:r>
            <a:endParaRPr sz="2000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273809" y="3347567"/>
          <a:ext cx="2780606" cy="19659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" r:id="rId1" imgW="1536700" imgH="1089660" progId="Visio.Drawing.11">
                  <p:embed/>
                </p:oleObj>
              </mc:Choice>
              <mc:Fallback>
                <p:oleObj name="" r:id="rId1" imgW="1536700" imgH="108966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3809" y="3347567"/>
                        <a:ext cx="2780606" cy="196590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1187450"/>
            <a:ext cx="10861675" cy="5374005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 smtClean="0"/>
              <a:t>该</a:t>
            </a:r>
            <a:r>
              <a:rPr lang="zh-CN" altLang="en-US" sz="2000" dirty="0"/>
              <a:t>存储过程参数只要学号和姓名，通过</a:t>
            </a:r>
            <a:r>
              <a:rPr lang="en-US" altLang="zh-CN" sz="2000" dirty="0" err="1"/>
              <a:t>stuinfo</a:t>
            </a:r>
            <a:r>
              <a:rPr lang="zh-CN" altLang="en-US" sz="2000" dirty="0"/>
              <a:t>数据库内学生信息进行对比，确保学生信息正确，并将相关的班级、专业、学院信息调用到</a:t>
            </a:r>
            <a:r>
              <a:rPr lang="en-US" altLang="zh-CN" sz="2000" dirty="0" err="1"/>
              <a:t>bookinfo</a:t>
            </a:r>
            <a:r>
              <a:rPr lang="zh-CN" altLang="en-US" sz="2000" dirty="0"/>
              <a:t>数据库中的</a:t>
            </a:r>
            <a:r>
              <a:rPr lang="en-US" altLang="zh-CN" sz="2000" dirty="0"/>
              <a:t>student</a:t>
            </a:r>
            <a:r>
              <a:rPr lang="zh-CN" altLang="en-US" sz="2000" dirty="0"/>
              <a:t>表中。</a:t>
            </a:r>
            <a:r>
              <a:rPr lang="en-US" altLang="zh-CN" sz="2000" dirty="0"/>
              <a:t>student</a:t>
            </a:r>
            <a:r>
              <a:rPr lang="zh-CN" altLang="en-US" sz="2000" dirty="0"/>
              <a:t>表结构如图所示：</a:t>
            </a:r>
            <a:endParaRPr lang="zh-CN" altLang="en-US" sz="2000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	</a:t>
            </a:r>
            <a:r>
              <a:rPr lang="en-US" altLang="zh-CN" sz="2000" dirty="0"/>
              <a:t>Student</a:t>
            </a:r>
            <a:r>
              <a:rPr lang="zh-CN" altLang="en-US" sz="2000" dirty="0"/>
              <a:t>（</a:t>
            </a:r>
            <a:r>
              <a:rPr lang="en-US" altLang="zh-CN" sz="2000" dirty="0" err="1"/>
              <a:t>stu_id</a:t>
            </a:r>
            <a:r>
              <a:rPr lang="zh-CN" altLang="en-US" sz="2000" dirty="0"/>
              <a:t>，</a:t>
            </a:r>
            <a:r>
              <a:rPr lang="en-US" altLang="zh-CN" sz="2000" dirty="0" err="1"/>
              <a:t>stu_name</a:t>
            </a:r>
            <a:r>
              <a:rPr lang="zh-CN" altLang="en-US" sz="2000" dirty="0"/>
              <a:t>，</a:t>
            </a:r>
            <a:r>
              <a:rPr lang="en-US" altLang="zh-CN" sz="2000" dirty="0" err="1"/>
              <a:t>stu_class</a:t>
            </a:r>
            <a:r>
              <a:rPr lang="zh-CN" altLang="en-US" sz="2000" dirty="0"/>
              <a:t>，</a:t>
            </a:r>
            <a:r>
              <a:rPr lang="en-US" altLang="zh-CN" sz="2000" dirty="0" err="1"/>
              <a:t>stu_specialty</a:t>
            </a:r>
            <a:r>
              <a:rPr lang="zh-CN" altLang="en-US" sz="2000" dirty="0"/>
              <a:t>，</a:t>
            </a:r>
            <a:r>
              <a:rPr lang="en-US" altLang="zh-CN" sz="2000" dirty="0" err="1"/>
              <a:t>stu_college</a:t>
            </a:r>
            <a:r>
              <a:rPr lang="zh-CN" altLang="en-US" sz="2000" dirty="0"/>
              <a:t>，</a:t>
            </a:r>
            <a:r>
              <a:rPr lang="en-US" altLang="zh-CN" sz="2000" dirty="0" err="1"/>
              <a:t>stu_integrity</a:t>
            </a:r>
            <a:r>
              <a:rPr lang="zh-CN" altLang="en-US" sz="2000" dirty="0"/>
              <a:t>）</a:t>
            </a:r>
            <a:endParaRPr lang="zh-CN" altLang="en-US" sz="2000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587795" y="3371850"/>
          <a:ext cx="8970936" cy="22525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60993"/>
                <a:gridCol w="1533891"/>
                <a:gridCol w="1255000"/>
                <a:gridCol w="1239975"/>
                <a:gridCol w="3281077"/>
              </a:tblGrid>
              <a:tr h="256602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字段名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数据类型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是否为空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约束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字段说明</a:t>
                      </a:r>
                      <a:endParaRPr lang="zh-CN" sz="12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 anchor="ctr"/>
                </a:tc>
              </a:tr>
              <a:tr h="256602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stu_id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Char(15)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否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主键</a:t>
                      </a:r>
                      <a:endParaRPr lang="zh-CN" sz="12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标明学生唯一学号</a:t>
                      </a:r>
                      <a:endParaRPr lang="zh-CN" sz="12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</a:tr>
              <a:tr h="256602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stu_name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char(10)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否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 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学生姓名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</a:tr>
              <a:tr h="256602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stu_class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Varchar(30)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否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 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学生班级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</a:tr>
              <a:tr h="484781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stu_specialty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Varchar(30)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否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 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学生专业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</a:tr>
              <a:tr h="256602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stu_college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Varchar(30)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否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 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所在学院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</a:tr>
              <a:tr h="484781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stu_integrity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int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否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default=1</a:t>
                      </a:r>
                      <a:endParaRPr lang="zh-CN" sz="12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学生诚信级（</a:t>
                      </a:r>
                      <a:r>
                        <a:rPr lang="en-US" sz="1400" kern="100" dirty="0">
                          <a:effectLst/>
                        </a:rPr>
                        <a:t>1</a:t>
                      </a:r>
                      <a:r>
                        <a:rPr lang="zh-CN" sz="1400" kern="100" dirty="0">
                          <a:effectLst/>
                        </a:rPr>
                        <a:t>表示诚信，</a:t>
                      </a:r>
                      <a:r>
                        <a:rPr lang="en-US" sz="1400" kern="100" dirty="0">
                          <a:effectLst/>
                        </a:rPr>
                        <a:t>0</a:t>
                      </a:r>
                      <a:r>
                        <a:rPr lang="zh-CN" sz="1400" kern="100" dirty="0">
                          <a:effectLst/>
                        </a:rPr>
                        <a:t>表示不诚信）</a:t>
                      </a:r>
                      <a:endParaRPr lang="zh-CN" sz="12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1187450"/>
            <a:ext cx="10861675" cy="5374005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b="1" dirty="0" smtClean="0">
                <a:solidFill>
                  <a:srgbClr val="00B0F0"/>
                </a:solidFill>
              </a:rPr>
              <a:t>二、借书功能分析</a:t>
            </a:r>
            <a:endParaRPr b="1" dirty="0">
              <a:solidFill>
                <a:srgbClr val="00B0F0"/>
              </a:solidFill>
            </a:endParaRPr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借书功能需要判断该名学生诚信度和书籍是否在架上，若为真，则借书成功，在</a:t>
            </a:r>
            <a:r>
              <a:rPr lang="en-US" altLang="zh-CN" sz="2000" dirty="0" err="1"/>
              <a:t>borrrow</a:t>
            </a:r>
            <a:r>
              <a:rPr lang="zh-CN" altLang="en-US" sz="2000" dirty="0"/>
              <a:t>表中插入纪录；否则提示“借书失败”。因此需要创建一个存储过程</a:t>
            </a:r>
            <a:r>
              <a:rPr lang="en-US" altLang="zh-CN" sz="2000" dirty="0" err="1"/>
              <a:t>proc_borrow</a:t>
            </a:r>
            <a:r>
              <a:rPr lang="zh-CN" altLang="en-US" sz="2000" dirty="0"/>
              <a:t>实现借书功能。流程如图所示：</a:t>
            </a:r>
            <a:endParaRPr sz="2000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904142" y="3144779"/>
          <a:ext cx="2751515" cy="32799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1" imgW="1536700" imgH="2130425" progId="">
                  <p:embed/>
                </p:oleObj>
              </mc:Choice>
              <mc:Fallback>
                <p:oleObj name="" r:id="rId1" imgW="1536700" imgH="2130425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4142" y="3144779"/>
                        <a:ext cx="2751515" cy="327995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1187450"/>
            <a:ext cx="10861675" cy="5374005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该存储过程参数只要学号和书籍编号，通过与</a:t>
            </a:r>
            <a:r>
              <a:rPr lang="en-US" altLang="zh-CN" sz="2000" dirty="0" err="1"/>
              <a:t>bookinfo</a:t>
            </a:r>
            <a:r>
              <a:rPr lang="zh-CN" altLang="en-US" sz="2000" dirty="0"/>
              <a:t>数据库内</a:t>
            </a:r>
            <a:r>
              <a:rPr lang="en-US" altLang="zh-CN" sz="2000" dirty="0"/>
              <a:t>book</a:t>
            </a:r>
            <a:r>
              <a:rPr lang="zh-CN" altLang="en-US" sz="2000" dirty="0"/>
              <a:t>表中</a:t>
            </a:r>
            <a:r>
              <a:rPr lang="en-US" altLang="zh-CN" sz="2000" dirty="0" err="1"/>
              <a:t>book_num</a:t>
            </a:r>
            <a:r>
              <a:rPr lang="zh-CN" altLang="en-US" sz="2000" dirty="0"/>
              <a:t>字段和</a:t>
            </a:r>
            <a:r>
              <a:rPr lang="en-US" altLang="zh-CN" sz="2000" dirty="0"/>
              <a:t>student</a:t>
            </a:r>
            <a:r>
              <a:rPr lang="zh-CN" altLang="en-US" sz="2000" dirty="0"/>
              <a:t>表中</a:t>
            </a:r>
            <a:r>
              <a:rPr lang="en-US" altLang="zh-CN" sz="2000" dirty="0" err="1"/>
              <a:t>stu_integrity</a:t>
            </a:r>
            <a:r>
              <a:rPr lang="zh-CN" altLang="en-US" sz="2000" dirty="0"/>
              <a:t>字段进行判断。如果书在书架上（</a:t>
            </a:r>
            <a:r>
              <a:rPr lang="en-US" altLang="zh-CN" sz="2000" dirty="0" err="1"/>
              <a:t>book_num</a:t>
            </a:r>
            <a:r>
              <a:rPr lang="en-US" altLang="zh-CN" sz="2000" dirty="0"/>
              <a:t>=1</a:t>
            </a:r>
            <a:r>
              <a:rPr lang="zh-CN" altLang="en-US" sz="2000" dirty="0"/>
              <a:t>）及学生诚信（</a:t>
            </a:r>
            <a:r>
              <a:rPr lang="en-US" altLang="zh-CN" sz="2000" dirty="0" err="1"/>
              <a:t>stu_integrity</a:t>
            </a:r>
            <a:r>
              <a:rPr lang="en-US" altLang="zh-CN" sz="2000" dirty="0"/>
              <a:t>=1</a:t>
            </a:r>
            <a:r>
              <a:rPr lang="zh-CN" altLang="en-US" sz="2000" dirty="0"/>
              <a:t>），则该书可以借出，设置借书时间为当前时间，预期还书时间为</a:t>
            </a:r>
            <a:r>
              <a:rPr lang="en-US" altLang="zh-CN" sz="2000" dirty="0"/>
              <a:t>30</a:t>
            </a:r>
            <a:r>
              <a:rPr lang="zh-CN" altLang="en-US" sz="2000" dirty="0"/>
              <a:t>天以后。并将数据添加到</a:t>
            </a:r>
            <a:r>
              <a:rPr lang="en-US" altLang="zh-CN" sz="2000" dirty="0"/>
              <a:t>borrow</a:t>
            </a:r>
            <a:r>
              <a:rPr lang="zh-CN" altLang="en-US" sz="2000" dirty="0"/>
              <a:t>表中。</a:t>
            </a:r>
            <a:r>
              <a:rPr lang="en-US" altLang="zh-CN" sz="2000" dirty="0"/>
              <a:t>borrow</a:t>
            </a:r>
            <a:r>
              <a:rPr lang="zh-CN" altLang="en-US" sz="2000" dirty="0"/>
              <a:t>表结构如图所示：</a:t>
            </a:r>
            <a:endParaRPr lang="zh-CN" altLang="en-US" sz="2000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	</a:t>
            </a:r>
            <a:r>
              <a:rPr lang="en-US" altLang="zh-CN" sz="2000" dirty="0"/>
              <a:t>Borrow</a:t>
            </a:r>
            <a:r>
              <a:rPr lang="zh-CN" altLang="en-US" sz="2000" dirty="0"/>
              <a:t>（</a:t>
            </a:r>
            <a:r>
              <a:rPr lang="en-US" altLang="zh-CN" sz="2000" dirty="0" err="1"/>
              <a:t>borrow_id</a:t>
            </a:r>
            <a:r>
              <a:rPr lang="zh-CN" altLang="en-US" sz="2000" dirty="0"/>
              <a:t>，</a:t>
            </a:r>
            <a:r>
              <a:rPr lang="en-US" altLang="zh-CN" sz="2000" dirty="0" err="1"/>
              <a:t>student_id</a:t>
            </a:r>
            <a:r>
              <a:rPr lang="zh-CN" altLang="en-US" sz="2000" dirty="0"/>
              <a:t>，</a:t>
            </a:r>
            <a:r>
              <a:rPr lang="en-US" altLang="zh-CN" sz="2000" dirty="0" err="1"/>
              <a:t>book_id</a:t>
            </a:r>
            <a:r>
              <a:rPr lang="zh-CN" altLang="en-US" sz="2000" dirty="0"/>
              <a:t>，</a:t>
            </a:r>
            <a:r>
              <a:rPr lang="en-US" altLang="zh-CN" sz="2000" dirty="0" err="1"/>
              <a:t>borrow_date</a:t>
            </a:r>
            <a:r>
              <a:rPr lang="zh-CN" altLang="en-US" sz="2000" dirty="0"/>
              <a:t>，</a:t>
            </a:r>
            <a:r>
              <a:rPr lang="en-US" altLang="zh-CN" sz="2000" dirty="0" err="1"/>
              <a:t>expect_return_date</a:t>
            </a:r>
            <a:r>
              <a:rPr lang="zh-CN" altLang="en-US" sz="2000" dirty="0"/>
              <a:t>）</a:t>
            </a:r>
            <a:endParaRPr lang="zh-CN" altLang="en-US" sz="2000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048233" y="4015895"/>
          <a:ext cx="8475328" cy="19708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92498"/>
                <a:gridCol w="1038959"/>
                <a:gridCol w="1180869"/>
                <a:gridCol w="1180869"/>
                <a:gridCol w="3182133"/>
              </a:tblGrid>
              <a:tr h="281548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字段名</a:t>
                      </a:r>
                      <a:endParaRPr lang="zh-CN" sz="11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数据类型</a:t>
                      </a:r>
                      <a:endParaRPr lang="zh-CN" sz="11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是否为空</a:t>
                      </a:r>
                      <a:endParaRPr lang="zh-CN" sz="11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约束</a:t>
                      </a:r>
                      <a:endParaRPr lang="zh-CN" sz="11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字段说明</a:t>
                      </a:r>
                      <a:endParaRPr lang="zh-CN" sz="11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 anchor="ctr"/>
                </a:tc>
              </a:tr>
              <a:tr h="281548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borrow_id</a:t>
                      </a:r>
                      <a:endParaRPr lang="zh-CN" sz="11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int</a:t>
                      </a:r>
                      <a:endParaRPr lang="zh-CN" sz="11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否</a:t>
                      </a:r>
                      <a:endParaRPr lang="zh-CN" sz="11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主键、自增</a:t>
                      </a:r>
                      <a:endParaRPr lang="zh-CN" sz="11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借书流水号</a:t>
                      </a:r>
                      <a:endParaRPr lang="zh-CN" sz="11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</a:tr>
              <a:tr h="281548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student_id</a:t>
                      </a:r>
                      <a:endParaRPr lang="zh-CN" sz="11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char(15)</a:t>
                      </a:r>
                      <a:endParaRPr lang="zh-CN" sz="11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否</a:t>
                      </a:r>
                      <a:endParaRPr lang="zh-CN" sz="11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外键</a:t>
                      </a:r>
                      <a:endParaRPr lang="zh-CN" sz="11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学生编号</a:t>
                      </a:r>
                      <a:endParaRPr lang="zh-CN" sz="11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</a:tr>
              <a:tr h="281548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book_id</a:t>
                      </a:r>
                      <a:endParaRPr lang="zh-CN" sz="11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int</a:t>
                      </a:r>
                      <a:endParaRPr lang="zh-CN" sz="11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否</a:t>
                      </a:r>
                      <a:endParaRPr lang="zh-CN" sz="11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外键</a:t>
                      </a:r>
                      <a:endParaRPr lang="zh-CN" sz="11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书籍编号</a:t>
                      </a:r>
                      <a:endParaRPr lang="zh-CN" sz="11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</a:tr>
              <a:tr h="281548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borrow_date</a:t>
                      </a:r>
                      <a:endParaRPr lang="zh-CN" sz="11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datetime</a:t>
                      </a:r>
                      <a:endParaRPr lang="zh-CN" sz="11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否</a:t>
                      </a:r>
                      <a:endParaRPr lang="zh-CN" sz="11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zh-CN" sz="11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借书时间</a:t>
                      </a:r>
                      <a:endParaRPr lang="zh-CN" sz="11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</a:tr>
              <a:tr h="281548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expect_return_date</a:t>
                      </a:r>
                      <a:endParaRPr lang="zh-CN" sz="11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datetime</a:t>
                      </a:r>
                      <a:endParaRPr lang="zh-CN" sz="11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否</a:t>
                      </a:r>
                      <a:endParaRPr lang="zh-CN" sz="11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zh-CN" sz="11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预期归还时间</a:t>
                      </a:r>
                      <a:endParaRPr lang="zh-CN" sz="11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</a:tr>
              <a:tr h="281548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status</a:t>
                      </a:r>
                      <a:endParaRPr lang="zh-CN" sz="11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int</a:t>
                      </a:r>
                      <a:endParaRPr lang="zh-CN" sz="11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否</a:t>
                      </a:r>
                      <a:endParaRPr lang="zh-CN" sz="11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default=1</a:t>
                      </a:r>
                      <a:endParaRPr lang="zh-CN" sz="11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0</a:t>
                      </a:r>
                      <a:r>
                        <a:rPr lang="zh-CN" sz="1200" dirty="0">
                          <a:effectLst/>
                        </a:rPr>
                        <a:t>表示已归还，</a:t>
                      </a:r>
                      <a:r>
                        <a:rPr lang="en-US" sz="1200" dirty="0">
                          <a:effectLst/>
                        </a:rPr>
                        <a:t>1</a:t>
                      </a:r>
                      <a:r>
                        <a:rPr lang="zh-CN" sz="1200" dirty="0">
                          <a:effectLst/>
                        </a:rPr>
                        <a:t>表示未归还</a:t>
                      </a:r>
                      <a:endParaRPr lang="zh-CN" sz="1100" dirty="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任务三</a:t>
            </a:r>
            <a:r>
              <a:rPr lang="en-US" alt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11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存储过程</a:t>
            </a:r>
            <a:endParaRPr lang="zh-CN" altLang="en-US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示 7"/>
          <p:cNvGraphicFramePr/>
          <p:nvPr/>
        </p:nvGraphicFramePr>
        <p:xfrm>
          <a:off x="1166495" y="1605280"/>
          <a:ext cx="9066530" cy="30737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1187450"/>
            <a:ext cx="10861675" cy="5374005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b="1" dirty="0" smtClean="0">
                <a:solidFill>
                  <a:srgbClr val="00B0F0"/>
                </a:solidFill>
              </a:rPr>
              <a:t>二、子查询</a:t>
            </a:r>
            <a:endParaRPr b="1" dirty="0">
              <a:solidFill>
                <a:srgbClr val="00B0F0"/>
              </a:solidFill>
            </a:endParaRPr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在查询条件中，可以使用另一个查询的结果作为条件的一部分，例如，判定列值是否与某个查询的结果集中的值相等，作为查询条件一部分的查询称为子查询。</a:t>
            </a:r>
            <a:r>
              <a:rPr lang="en-US" altLang="zh-CN" sz="2000" dirty="0"/>
              <a:t>SQL</a:t>
            </a:r>
            <a:r>
              <a:rPr lang="zh-CN" altLang="en-US" sz="2000" dirty="0"/>
              <a:t>标准允许</a:t>
            </a:r>
            <a:r>
              <a:rPr lang="en-US" altLang="zh-CN" sz="2000" dirty="0"/>
              <a:t>SELECT</a:t>
            </a:r>
            <a:r>
              <a:rPr lang="zh-CN" altLang="en-US" sz="2000" dirty="0"/>
              <a:t>多层嵌套使用，用来表示复杂的查询。子查询除了可以用在</a:t>
            </a:r>
            <a:r>
              <a:rPr lang="en-US" altLang="zh-CN" sz="2000" dirty="0"/>
              <a:t>SELECT</a:t>
            </a:r>
            <a:r>
              <a:rPr lang="zh-CN" altLang="en-US" sz="2000" dirty="0"/>
              <a:t>语句中，还可以用在</a:t>
            </a:r>
            <a:r>
              <a:rPr lang="en-US" altLang="zh-CN" sz="2000" dirty="0"/>
              <a:t>INSERT</a:t>
            </a:r>
            <a:r>
              <a:rPr lang="zh-CN" altLang="en-US" sz="2000" dirty="0"/>
              <a:t>、</a:t>
            </a:r>
            <a:r>
              <a:rPr lang="en-US" altLang="zh-CN" sz="2000" dirty="0"/>
              <a:t>UPDATE</a:t>
            </a:r>
            <a:r>
              <a:rPr lang="zh-CN" altLang="en-US" sz="2000" dirty="0"/>
              <a:t>及</a:t>
            </a:r>
            <a:r>
              <a:rPr lang="en-US" altLang="zh-CN" sz="2000" dirty="0"/>
              <a:t>DELETE</a:t>
            </a:r>
            <a:r>
              <a:rPr lang="zh-CN" altLang="en-US" sz="2000" dirty="0"/>
              <a:t>语句中。</a:t>
            </a:r>
            <a:endParaRPr lang="zh-CN" altLang="en-US" sz="2000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子查询通常与</a:t>
            </a:r>
            <a:r>
              <a:rPr lang="en-US" altLang="zh-CN" sz="2000" dirty="0">
                <a:solidFill>
                  <a:srgbClr val="FF0000"/>
                </a:solidFill>
              </a:rPr>
              <a:t>IN</a:t>
            </a:r>
            <a:r>
              <a:rPr lang="zh-CN" altLang="en-US" sz="2000" dirty="0"/>
              <a:t>、</a:t>
            </a:r>
            <a:r>
              <a:rPr lang="en-US" altLang="zh-CN" sz="2000" dirty="0">
                <a:solidFill>
                  <a:srgbClr val="FF0000"/>
                </a:solidFill>
              </a:rPr>
              <a:t>EXIST</a:t>
            </a:r>
            <a:r>
              <a:rPr lang="zh-CN" altLang="en-US" sz="2000" dirty="0"/>
              <a:t>谓词及</a:t>
            </a:r>
            <a:r>
              <a:rPr lang="zh-CN" altLang="en-US" sz="2000" dirty="0">
                <a:solidFill>
                  <a:srgbClr val="FF0000"/>
                </a:solidFill>
              </a:rPr>
              <a:t>比较运算符</a:t>
            </a:r>
            <a:r>
              <a:rPr lang="zh-CN" altLang="en-US" sz="2000" dirty="0"/>
              <a:t>结合使用</a:t>
            </a:r>
            <a:r>
              <a:rPr lang="zh-CN" altLang="en-US" sz="2000" dirty="0" smtClean="0"/>
              <a:t>。</a:t>
            </a:r>
            <a:endParaRPr lang="zh-CN" altLang="en-US" sz="20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任务实施</a:t>
            </a:r>
            <a:endParaRPr 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19910" y="2096135"/>
            <a:ext cx="8971915" cy="2322195"/>
          </a:xfrm>
        </p:spPr>
        <p:txBody>
          <a:bodyPr>
            <a:noAutofit/>
          </a:bodyPr>
          <a:lstStyle/>
          <a:p>
            <a:pPr marL="571500" indent="-571500" algn="just" fontAlgn="auto">
              <a:lnSpc>
                <a:spcPct val="20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借书登记管理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123950" y="2028190"/>
            <a:ext cx="3810" cy="711200"/>
            <a:chOff x="1704" y="2776"/>
            <a:chExt cx="6" cy="1120"/>
          </a:xfrm>
        </p:grpSpPr>
        <p:cxnSp>
          <p:nvCxnSpPr>
            <p:cNvPr id="18" name="肘形连接符 17"/>
            <p:cNvCxnSpPr/>
            <p:nvPr>
              <p:custDataLst>
                <p:tags r:id="rId1"/>
              </p:custDataLst>
            </p:nvPr>
          </p:nvCxnSpPr>
          <p:spPr>
            <a:xfrm rot="16200000" flipH="1">
              <a:off x="1188" y="3302"/>
              <a:ext cx="1037" cy="5"/>
            </a:xfrm>
            <a:prstGeom prst="bentConnector5">
              <a:avLst>
                <a:gd name="adj1" fmla="val -24204"/>
                <a:gd name="adj2" fmla="val 324680000"/>
                <a:gd name="adj3" fmla="val 614368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704" y="2776"/>
              <a:ext cx="6" cy="112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借书登记管理</a:t>
            </a:r>
            <a:endParaRPr lang="zh-CN" altLang="en-US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896429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名为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stu_register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的存储过程，要求以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CALL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stu_register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('2020010001', '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刘佳佳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方式实现学生信息的注册需求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1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1209449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6" y="2394585"/>
            <a:ext cx="5812790" cy="38779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步骤一：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创建存储过程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stu_register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2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DELIMITER //</a:t>
            </a:r>
            <a:endParaRPr 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Create procedure 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stu_register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(in 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stu_id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char(15),in 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stu_name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char(10))</a:t>
            </a:r>
            <a:endParaRPr 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BEGIN</a:t>
            </a:r>
            <a:endParaRPr 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insert into student </a:t>
            </a:r>
            <a:endParaRPr 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sno,sname,classname,specialty,college,1 from 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stuinfo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.</a:t>
            </a:r>
            <a:r>
              <a:rPr lang="zh-CN" alt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学生信息 </a:t>
            </a:r>
            <a:endParaRPr lang="zh-CN" alt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where Exists (select * from 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stuinfo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.</a:t>
            </a:r>
            <a:r>
              <a:rPr lang="zh-CN" alt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学生信息 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where 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sno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stu_id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and 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sname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stu_name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 and  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sno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stu_id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</a:t>
            </a:r>
            <a:endParaRPr 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END </a:t>
            </a:r>
            <a:r>
              <a:rPr lang="en-US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//</a:t>
            </a:r>
            <a:endParaRPr lang="en-US" sz="16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步骤二：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通过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CALL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调用储存过程，并将相关数据添加到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bookinfo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数据库的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student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表中。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CALL </a:t>
            </a:r>
            <a:r>
              <a:rPr lang="en-US" altLang="zh-CN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stu_register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('2020010001', '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刘佳佳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')</a:t>
            </a:r>
            <a:endParaRPr lang="en-US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7" name="图片 16"/>
          <p:cNvPicPr/>
          <p:nvPr/>
        </p:nvPicPr>
        <p:blipFill>
          <a:blip r:embed="rId4"/>
          <a:stretch>
            <a:fillRect/>
          </a:stretch>
        </p:blipFill>
        <p:spPr>
          <a:xfrm>
            <a:off x="6415405" y="2567305"/>
            <a:ext cx="5776595" cy="1694144"/>
          </a:xfrm>
          <a:prstGeom prst="rect">
            <a:avLst/>
          </a:prstGeom>
        </p:spPr>
      </p:pic>
      <p:pic>
        <p:nvPicPr>
          <p:cNvPr id="19" name="图片 18"/>
          <p:cNvPicPr/>
          <p:nvPr/>
        </p:nvPicPr>
        <p:blipFill>
          <a:blip r:embed="rId5"/>
          <a:stretch>
            <a:fillRect/>
          </a:stretch>
        </p:blipFill>
        <p:spPr>
          <a:xfrm>
            <a:off x="6390957" y="4744205"/>
            <a:ext cx="5801043" cy="10828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949806" y="4333577"/>
            <a:ext cx="25539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600" kern="100" dirty="0" smtClean="0">
                <a:cs typeface="Times New Roman" panose="02020603050405020304" pitchFamily="18" charset="0"/>
              </a:rPr>
              <a:t>创建存储过程</a:t>
            </a:r>
            <a:r>
              <a:rPr lang="en-US" altLang="zh-CN" kern="100" dirty="0" err="1" smtClean="0">
                <a:cs typeface="Times New Roman" panose="02020603050405020304" pitchFamily="18" charset="0"/>
              </a:rPr>
              <a:t>stu_register</a:t>
            </a:r>
            <a:endParaRPr lang="zh-CN" altLang="en-US" sz="1600" dirty="0"/>
          </a:p>
        </p:txBody>
      </p:sp>
      <p:sp>
        <p:nvSpPr>
          <p:cNvPr id="11" name="矩形 10"/>
          <p:cNvSpPr/>
          <p:nvPr/>
        </p:nvSpPr>
        <p:spPr>
          <a:xfrm>
            <a:off x="8506648" y="5903238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600" kern="100" dirty="0">
                <a:cs typeface="Times New Roman" panose="02020603050405020304" pitchFamily="18" charset="0"/>
              </a:rPr>
              <a:t>添加数据成功</a:t>
            </a:r>
            <a:endParaRPr lang="zh-CN" altLang="en-US" sz="1600" dirty="0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借书登记管理</a:t>
            </a:r>
            <a:endParaRPr lang="zh-CN" altLang="en-US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896429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名为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proc_borrow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的存储过程，要求以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CALL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proc_borrow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('2020010001', 1)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CALL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proc_borrow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('2020010001', 2)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方式实现借书功能。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2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1209449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6" y="2256564"/>
            <a:ext cx="10715241" cy="31700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步骤一：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创建存储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过程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proc_borrow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2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DELIMITER //</a:t>
            </a:r>
            <a:endParaRPr 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Create procedure 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proc_borrow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(in 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s_id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 in 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b_id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BEGIN</a:t>
            </a:r>
            <a:endParaRPr 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if (select 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stu_integrity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from student where </a:t>
            </a:r>
            <a:r>
              <a:rPr lang="en-US" altLang="zh-CN" sz="1600" b="1" dirty="0" err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stu_id</a:t>
            </a:r>
            <a:r>
              <a:rPr lang="en-US" altLang="zh-CN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= </a:t>
            </a:r>
            <a:r>
              <a:rPr lang="en-US" sz="1600" b="1" dirty="0" err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s_id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)= 1 and (select 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book_num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from book where 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book_id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= 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b_id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)= 1 </a:t>
            </a:r>
            <a:endParaRPr 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then </a:t>
            </a:r>
            <a:endParaRPr 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insert 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into borrow (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student_id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 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book_id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 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borrow_date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 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expect_return_date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 values(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s_id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 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b_id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 now(), 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date_add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(now(),INTERVAL 30 day));</a:t>
            </a:r>
            <a:endParaRPr 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en-US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else 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'</a:t>
            </a:r>
            <a:r>
              <a:rPr lang="zh-CN" alt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借书失败</a:t>
            </a:r>
            <a:r>
              <a:rPr lang="en-US" altLang="zh-CN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';</a:t>
            </a:r>
            <a:endParaRPr lang="en-US" altLang="zh-CN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end if;</a:t>
            </a:r>
            <a:endParaRPr 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END </a:t>
            </a:r>
            <a:r>
              <a:rPr lang="en-US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//</a:t>
            </a:r>
            <a:endParaRPr 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68584" y="6195140"/>
            <a:ext cx="25298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kern="100" dirty="0">
                <a:cs typeface="Times New Roman" panose="02020603050405020304" pitchFamily="18" charset="0"/>
              </a:rPr>
              <a:t>创建存储过程</a:t>
            </a:r>
            <a:r>
              <a:rPr lang="en-US" altLang="zh-CN" sz="1600" kern="100" dirty="0" err="1">
                <a:cs typeface="Times New Roman" panose="02020603050405020304" pitchFamily="18" charset="0"/>
              </a:rPr>
              <a:t>proc_borrow</a:t>
            </a:r>
            <a:endParaRPr lang="zh-CN" altLang="en-US" sz="1600" dirty="0"/>
          </a:p>
        </p:txBody>
      </p:sp>
      <p:pic>
        <p:nvPicPr>
          <p:cNvPr id="20" name="图片 19"/>
          <p:cNvPicPr/>
          <p:nvPr/>
        </p:nvPicPr>
        <p:blipFill>
          <a:blip r:embed="rId4"/>
          <a:stretch>
            <a:fillRect/>
          </a:stretch>
        </p:blipFill>
        <p:spPr>
          <a:xfrm>
            <a:off x="3394848" y="4786581"/>
            <a:ext cx="5869922" cy="1391947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借书登记管理</a:t>
            </a:r>
            <a:endParaRPr lang="zh-CN" altLang="en-US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896429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名为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proc_borrow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的存储过程，要求以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CALL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proc_borrow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('2020010001', 1)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CALL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proc_borrow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('2020010001', 2)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方式实现借书功能。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2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1209449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6" y="2256564"/>
            <a:ext cx="10715241" cy="280076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步骤二：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通过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CALL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调用储存过程，并将相关数据添加到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bookinfo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数据库的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borrow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表中。</a:t>
            </a:r>
            <a:endParaRPr lang="en-US" altLang="zh-CN" sz="2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CALL 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proc_borrow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('2020010001',1</a:t>
            </a:r>
            <a:r>
              <a:rPr lang="en-US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);</a:t>
            </a:r>
            <a:endParaRPr lang="en-US" sz="16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sz="16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sz="16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sz="16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/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步骤三：</a:t>
            </a:r>
            <a:r>
              <a:rPr lang="en-US" altLang="zh-CN" sz="1600" b="1" dirty="0" smtClean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CALL </a:t>
            </a:r>
            <a:r>
              <a:rPr lang="en-US" altLang="zh-CN" sz="1600" b="1" dirty="0" err="1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proc_borrow</a:t>
            </a:r>
            <a:r>
              <a:rPr lang="en-US" altLang="zh-CN" sz="1600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('2020010001</a:t>
            </a:r>
            <a:r>
              <a:rPr lang="en-US" altLang="zh-CN" sz="1600" b="1" dirty="0" smtClean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',2);</a:t>
            </a:r>
            <a:endParaRPr lang="en-US" altLang="zh-CN" sz="1600" b="1" dirty="0">
              <a:solidFill>
                <a:srgbClr val="4472C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6" name="图片 15"/>
          <p:cNvPicPr/>
          <p:nvPr/>
        </p:nvPicPr>
        <p:blipFill>
          <a:blip r:embed="rId4"/>
          <a:stretch>
            <a:fillRect/>
          </a:stretch>
        </p:blipFill>
        <p:spPr>
          <a:xfrm>
            <a:off x="720658" y="2931763"/>
            <a:ext cx="7172512" cy="120891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910147" y="3732795"/>
            <a:ext cx="39571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由于输入参数</a:t>
            </a:r>
            <a:r>
              <a:rPr lang="en-US" altLang="zh-CN" sz="1400" dirty="0" err="1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book_id</a:t>
            </a:r>
            <a:r>
              <a:rPr lang="zh-CN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对应的</a:t>
            </a:r>
            <a:r>
              <a:rPr lang="en-US" altLang="zh-CN" sz="1400" dirty="0" err="1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book_num</a:t>
            </a:r>
            <a:r>
              <a:rPr lang="zh-CN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为</a:t>
            </a:r>
            <a:r>
              <a:rPr lang="en-US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0</a:t>
            </a:r>
            <a:r>
              <a:rPr lang="zh-CN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，不在书架上，所借书失败。</a:t>
            </a:r>
            <a:endParaRPr lang="zh-CN" altLang="zh-CN" sz="1400" dirty="0">
              <a:solidFill>
                <a:srgbClr val="0D0D0D"/>
              </a:solidFill>
              <a:latin typeface="等线" panose="02010600030101010101" pitchFamily="2" charset="-122"/>
              <a:cs typeface="MicrosoftYaHei"/>
            </a:endParaRPr>
          </a:p>
        </p:txBody>
      </p:sp>
      <p:pic>
        <p:nvPicPr>
          <p:cNvPr id="17" name="图片 16"/>
          <p:cNvPicPr/>
          <p:nvPr/>
        </p:nvPicPr>
        <p:blipFill>
          <a:blip r:embed="rId5"/>
          <a:stretch>
            <a:fillRect/>
          </a:stretch>
        </p:blipFill>
        <p:spPr>
          <a:xfrm>
            <a:off x="720658" y="4891475"/>
            <a:ext cx="6715312" cy="475509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7056408" y="5118754"/>
            <a:ext cx="40971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调用</a:t>
            </a:r>
            <a:r>
              <a:rPr lang="en-US" altLang="zh-CN" sz="1400" dirty="0" err="1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proc_borrow</a:t>
            </a: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，成功</a:t>
            </a:r>
            <a:r>
              <a:rPr lang="zh-CN" altLang="en-US" sz="1400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执行。</a:t>
            </a:r>
            <a:endParaRPr lang="zh-CN" altLang="zh-CN" sz="1400" dirty="0">
              <a:solidFill>
                <a:srgbClr val="0D0D0D"/>
              </a:solidFill>
              <a:latin typeface="等线" panose="02010600030101010101" pitchFamily="2" charset="-122"/>
              <a:cs typeface="MicrosoftYaHei"/>
            </a:endParaRPr>
          </a:p>
        </p:txBody>
      </p:sp>
      <p:pic>
        <p:nvPicPr>
          <p:cNvPr id="21" name="图片 20"/>
          <p:cNvPicPr/>
          <p:nvPr/>
        </p:nvPicPr>
        <p:blipFill>
          <a:blip r:embed="rId6"/>
          <a:stretch>
            <a:fillRect/>
          </a:stretch>
        </p:blipFill>
        <p:spPr>
          <a:xfrm>
            <a:off x="720658" y="5597655"/>
            <a:ext cx="6335750" cy="1075404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7056408" y="6117780"/>
            <a:ext cx="40562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由于</a:t>
            </a: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输入参数</a:t>
            </a:r>
            <a:r>
              <a:rPr lang="en-US" altLang="zh-CN" sz="1400" dirty="0" err="1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book_id</a:t>
            </a: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对应的</a:t>
            </a:r>
            <a:r>
              <a:rPr lang="en-US" altLang="zh-CN" sz="1400" dirty="0" err="1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book_num</a:t>
            </a: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为</a:t>
            </a:r>
            <a:r>
              <a:rPr lang="en-US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1</a:t>
            </a: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，在书架上，对应数据成功添加到</a:t>
            </a:r>
            <a:r>
              <a:rPr lang="en-US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borrow</a:t>
            </a: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表中。</a:t>
            </a:r>
            <a:endParaRPr lang="zh-CN" altLang="zh-CN" sz="1400" dirty="0">
              <a:solidFill>
                <a:srgbClr val="0D0D0D"/>
              </a:solidFill>
              <a:latin typeface="等线" panose="02010600030101010101" pitchFamily="2" charset="-122"/>
              <a:cs typeface="MicrosoftYaHei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842914" cy="171926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3-3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：还书管理</a:t>
            </a:r>
            <a:endParaRPr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内容占位符 8"/>
          <p:cNvSpPr>
            <a:spLocks noGrp="1"/>
          </p:cNvSpPr>
          <p:nvPr>
            <p:ph type="body" idx="1"/>
          </p:nvPr>
        </p:nvSpPr>
        <p:spPr>
          <a:xfrm>
            <a:off x="831850" y="3527281"/>
            <a:ext cx="10515600" cy="2226974"/>
          </a:xfrm>
        </p:spPr>
        <p:txBody>
          <a:bodyPr>
            <a:normAutofit/>
          </a:bodyPr>
          <a:lstStyle/>
          <a:p>
            <a:pPr indent="504190">
              <a:lnSpc>
                <a:spcPct val="160000"/>
              </a:lnSpc>
              <a:spcAft>
                <a:spcPts val="600"/>
              </a:spcAft>
            </a:pPr>
            <a:r>
              <a:rPr lang="zh-CN" altLang="en-US" sz="2000" dirty="0" smtClean="0">
                <a:latin typeface="+mn-ea"/>
              </a:rPr>
              <a:t>小明</a:t>
            </a:r>
            <a:r>
              <a:rPr lang="zh-CN" altLang="en-US" sz="2000" dirty="0">
                <a:latin typeface="+mn-ea"/>
              </a:rPr>
              <a:t>在实现了借书功能的存储过程后，将使用同样的方式解决还书问题。本次任务中，将为创建存储过程实现还书管理，主要实现的功能有罚单生成功能和还书功能。</a:t>
            </a:r>
            <a:endParaRPr sz="20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1187450"/>
            <a:ext cx="10861675" cy="5374005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b="1" dirty="0">
                <a:solidFill>
                  <a:srgbClr val="00B0F0"/>
                </a:solidFill>
              </a:rPr>
              <a:t>一</a:t>
            </a:r>
            <a:r>
              <a:rPr lang="zh-CN" altLang="en-US" b="1" dirty="0" smtClean="0">
                <a:solidFill>
                  <a:srgbClr val="00B0F0"/>
                </a:solidFill>
              </a:rPr>
              <a:t>、罚</a:t>
            </a:r>
            <a:r>
              <a:rPr lang="zh-CN" altLang="en-US" b="1" dirty="0">
                <a:solidFill>
                  <a:srgbClr val="00B0F0"/>
                </a:solidFill>
              </a:rPr>
              <a:t>单生成</a:t>
            </a:r>
            <a:r>
              <a:rPr lang="zh-CN" altLang="en-US" b="1" dirty="0" smtClean="0">
                <a:solidFill>
                  <a:srgbClr val="00B0F0"/>
                </a:solidFill>
              </a:rPr>
              <a:t>功能分析</a:t>
            </a:r>
            <a:endParaRPr b="1" dirty="0">
              <a:solidFill>
                <a:srgbClr val="00B0F0"/>
              </a:solidFill>
            </a:endParaRPr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根据预期归还时间借书表中预期归还时间是否逾期，如果超过，则触发定时器批量生成罚单，并更新</a:t>
            </a:r>
            <a:r>
              <a:rPr lang="en-US" altLang="zh-CN" sz="2000" dirty="0"/>
              <a:t>ticket</a:t>
            </a:r>
            <a:r>
              <a:rPr lang="zh-CN" altLang="en-US" sz="2000" dirty="0"/>
              <a:t>表。因此需要创建一个存储过程</a:t>
            </a:r>
            <a:r>
              <a:rPr lang="en-US" altLang="zh-CN" sz="2000" dirty="0" err="1"/>
              <a:t>proc_gen_ticket</a:t>
            </a:r>
            <a:r>
              <a:rPr lang="zh-CN" altLang="en-US" sz="2000" dirty="0"/>
              <a:t>实现罚单功能。流程如图所示</a:t>
            </a:r>
            <a:r>
              <a:rPr sz="2000" dirty="0" smtClean="0"/>
              <a:t>。</a:t>
            </a:r>
            <a:endParaRPr sz="2000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509622" y="3217651"/>
            <a:ext cx="2673054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509622" y="3217651"/>
          <a:ext cx="6306739" cy="25059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" r:id="rId1" imgW="3608705" imgH="1439545" progId="Visio.Drawing.11">
                  <p:embed/>
                </p:oleObj>
              </mc:Choice>
              <mc:Fallback>
                <p:oleObj name="" r:id="rId1" imgW="3608705" imgH="1439545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9622" y="3217651"/>
                        <a:ext cx="6306739" cy="250598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1187450"/>
            <a:ext cx="10861675" cy="5374005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该存储过程参数只要当前时间，</a:t>
            </a:r>
            <a:r>
              <a:rPr lang="en-US" altLang="zh-CN" sz="2000" dirty="0" err="1"/>
              <a:t>bookinfo</a:t>
            </a:r>
            <a:r>
              <a:rPr lang="zh-CN" altLang="en-US" sz="2000" dirty="0"/>
              <a:t>数据库内</a:t>
            </a:r>
            <a:r>
              <a:rPr lang="en-US" altLang="zh-CN" sz="2000" dirty="0"/>
              <a:t>borrow</a:t>
            </a:r>
            <a:r>
              <a:rPr lang="zh-CN" altLang="en-US" sz="2000" dirty="0"/>
              <a:t>表中</a:t>
            </a:r>
            <a:r>
              <a:rPr lang="en-US" altLang="zh-CN" sz="2000" dirty="0"/>
              <a:t>status</a:t>
            </a:r>
            <a:r>
              <a:rPr lang="zh-CN" altLang="en-US" sz="2000" dirty="0"/>
              <a:t>字段为</a:t>
            </a:r>
            <a:r>
              <a:rPr lang="en-US" altLang="zh-CN" sz="2000" dirty="0"/>
              <a:t>1</a:t>
            </a:r>
            <a:r>
              <a:rPr lang="zh-CN" altLang="en-US" sz="2000" dirty="0"/>
              <a:t>，则表示书未还，所有未还的记录的</a:t>
            </a:r>
            <a:r>
              <a:rPr lang="en-US" altLang="zh-CN" sz="2000" dirty="0" err="1"/>
              <a:t>expect_return_date</a:t>
            </a:r>
            <a:r>
              <a:rPr lang="zh-CN" altLang="en-US" sz="2000" dirty="0"/>
              <a:t>字段与当前日期（使用</a:t>
            </a:r>
            <a:r>
              <a:rPr lang="en-US" altLang="zh-CN" sz="2000" dirty="0"/>
              <a:t>NOW()</a:t>
            </a:r>
            <a:r>
              <a:rPr lang="zh-CN" altLang="en-US" sz="2000" dirty="0"/>
              <a:t>函数可获得）进行对比，逾期的将产生罚单，每天</a:t>
            </a:r>
            <a:r>
              <a:rPr lang="en-US" altLang="zh-CN" sz="2000" dirty="0"/>
              <a:t>0.1</a:t>
            </a:r>
            <a:r>
              <a:rPr lang="zh-CN" altLang="en-US" sz="2000" dirty="0"/>
              <a:t>元的罚金，并更新</a:t>
            </a:r>
            <a:r>
              <a:rPr lang="en-US" altLang="zh-CN" sz="2000" dirty="0"/>
              <a:t>ticket</a:t>
            </a:r>
            <a:r>
              <a:rPr lang="zh-CN" altLang="en-US" sz="2000" dirty="0"/>
              <a:t>中。</a:t>
            </a:r>
            <a:r>
              <a:rPr lang="en-US" altLang="zh-CN" sz="2000" dirty="0"/>
              <a:t>ticket</a:t>
            </a:r>
            <a:r>
              <a:rPr lang="zh-CN" altLang="en-US" sz="2000" dirty="0"/>
              <a:t>表结构如图所示：</a:t>
            </a:r>
            <a:endParaRPr lang="zh-CN" altLang="en-US" sz="2000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	</a:t>
            </a:r>
            <a:r>
              <a:rPr lang="en-US" altLang="zh-CN" sz="2000" dirty="0"/>
              <a:t>Ticket</a:t>
            </a:r>
            <a:r>
              <a:rPr lang="zh-CN" altLang="en-US" sz="2000" dirty="0"/>
              <a:t>（</a:t>
            </a:r>
            <a:r>
              <a:rPr lang="en-US" altLang="zh-CN" sz="2000" dirty="0" err="1"/>
              <a:t>borrow_id</a:t>
            </a:r>
            <a:r>
              <a:rPr lang="zh-CN" altLang="en-US" sz="2000" dirty="0"/>
              <a:t>，</a:t>
            </a:r>
            <a:r>
              <a:rPr lang="en-US" altLang="zh-CN" sz="2000" dirty="0" err="1"/>
              <a:t>over_date</a:t>
            </a:r>
            <a:r>
              <a:rPr lang="zh-CN" altLang="en-US" sz="2000" dirty="0"/>
              <a:t>，</a:t>
            </a:r>
            <a:r>
              <a:rPr lang="en-US" altLang="zh-CN" sz="2000" dirty="0" err="1"/>
              <a:t>ticket_fee</a:t>
            </a:r>
            <a:r>
              <a:rPr lang="zh-CN" altLang="en-US" sz="2000" dirty="0"/>
              <a:t>）</a:t>
            </a:r>
            <a:endParaRPr lang="zh-CN" altLang="en-US" sz="2000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445309" y="3417252"/>
          <a:ext cx="6944565" cy="15343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79568"/>
                <a:gridCol w="1083814"/>
                <a:gridCol w="968298"/>
                <a:gridCol w="1083814"/>
                <a:gridCol w="2729071"/>
              </a:tblGrid>
              <a:tr h="383578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字段名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数据类型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是否为空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约束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字段说明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83578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borrow_id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int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否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主键、外键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借书流水号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3578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over_date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int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否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超期天数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3578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ticket_fee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float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否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处罚金额</a:t>
                      </a:r>
                      <a:endParaRPr lang="zh-CN" sz="16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1187450"/>
            <a:ext cx="10861675" cy="5374005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b="1" dirty="0">
                <a:solidFill>
                  <a:srgbClr val="00B0F0"/>
                </a:solidFill>
              </a:rPr>
              <a:t>二</a:t>
            </a:r>
            <a:r>
              <a:rPr lang="zh-CN" altLang="en-US" b="1" dirty="0" smtClean="0">
                <a:solidFill>
                  <a:srgbClr val="00B0F0"/>
                </a:solidFill>
              </a:rPr>
              <a:t>、还书功能分析</a:t>
            </a:r>
            <a:endParaRPr b="1" dirty="0">
              <a:solidFill>
                <a:srgbClr val="00B0F0"/>
              </a:solidFill>
            </a:endParaRPr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还书时可能会出现的情况有三种。第一，查看书是否超期，即查询</a:t>
            </a:r>
            <a:r>
              <a:rPr lang="en-US" altLang="zh-CN" sz="2000" dirty="0"/>
              <a:t>ticket</a:t>
            </a:r>
            <a:r>
              <a:rPr lang="zh-CN" altLang="en-US" sz="2000" dirty="0"/>
              <a:t>表项，当发现有罚单并且没有交清，提示交罚单；第二，查看书是否有借阅记录，即查询</a:t>
            </a:r>
            <a:r>
              <a:rPr lang="en-US" altLang="zh-CN" sz="2000" dirty="0"/>
              <a:t>borrow</a:t>
            </a:r>
            <a:r>
              <a:rPr lang="zh-CN" altLang="en-US" sz="2000" dirty="0"/>
              <a:t>表项，没有记录，提示没有借阅记录；第三，查看书是否归还，即查询</a:t>
            </a:r>
            <a:r>
              <a:rPr lang="en-US" altLang="zh-CN" sz="2000" dirty="0"/>
              <a:t>borrow</a:t>
            </a:r>
            <a:r>
              <a:rPr lang="zh-CN" altLang="en-US" sz="2000" dirty="0"/>
              <a:t>表中</a:t>
            </a:r>
            <a:r>
              <a:rPr lang="en-US" altLang="zh-CN" sz="2000" dirty="0"/>
              <a:t>status</a:t>
            </a:r>
            <a:r>
              <a:rPr lang="zh-CN" altLang="en-US" sz="2000" dirty="0"/>
              <a:t>为</a:t>
            </a:r>
            <a:r>
              <a:rPr lang="en-US" altLang="zh-CN" sz="2000" dirty="0"/>
              <a:t>0</a:t>
            </a:r>
            <a:r>
              <a:rPr lang="zh-CN" altLang="en-US" sz="2000" dirty="0"/>
              <a:t>，表示书已归还；第四，当</a:t>
            </a:r>
            <a:r>
              <a:rPr lang="en-US" altLang="zh-CN" sz="2000" dirty="0"/>
              <a:t>ticket</a:t>
            </a:r>
            <a:r>
              <a:rPr lang="zh-CN" altLang="en-US" sz="2000" dirty="0"/>
              <a:t>表中没有罚单，</a:t>
            </a:r>
            <a:r>
              <a:rPr lang="en-US" altLang="zh-CN" sz="2000" dirty="0"/>
              <a:t>borrow</a:t>
            </a:r>
            <a:r>
              <a:rPr lang="zh-CN" altLang="en-US" sz="2000" dirty="0"/>
              <a:t>表中</a:t>
            </a:r>
            <a:r>
              <a:rPr lang="en-US" altLang="zh-CN" sz="2000" dirty="0"/>
              <a:t>status</a:t>
            </a:r>
            <a:r>
              <a:rPr lang="zh-CN" altLang="en-US" sz="2000" dirty="0"/>
              <a:t>为</a:t>
            </a:r>
            <a:r>
              <a:rPr lang="en-US" altLang="zh-CN" sz="2000" dirty="0"/>
              <a:t>1</a:t>
            </a:r>
            <a:r>
              <a:rPr lang="zh-CN" altLang="en-US" sz="2000" dirty="0"/>
              <a:t>，可以正常还书，则在还书表中添加还书记录。流程如图所示</a:t>
            </a:r>
            <a:r>
              <a:rPr sz="2000" dirty="0" smtClean="0"/>
              <a:t>。</a:t>
            </a:r>
            <a:endParaRPr sz="2000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509622" y="3217651"/>
            <a:ext cx="2673054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945422" y="4325227"/>
            <a:ext cx="1806309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666761" y="4037621"/>
          <a:ext cx="5079262" cy="28341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3" name="" r:id="rId1" imgW="4639945" imgH="2578100" progId="Visio.Drawing.11">
                  <p:embed/>
                </p:oleObj>
              </mc:Choice>
              <mc:Fallback>
                <p:oleObj name="" r:id="rId1" imgW="4639945" imgH="257810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6761" y="4037621"/>
                        <a:ext cx="5079262" cy="283419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1187450"/>
            <a:ext cx="10861675" cy="5374005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该存储过程参数只要借书流水号</a:t>
            </a:r>
            <a:r>
              <a:rPr lang="en-US" altLang="zh-CN" sz="2000" dirty="0" err="1"/>
              <a:t>borrow_id</a:t>
            </a:r>
            <a:r>
              <a:rPr lang="zh-CN" altLang="en-US" sz="2000" dirty="0"/>
              <a:t>。通过</a:t>
            </a:r>
            <a:r>
              <a:rPr lang="en-US" altLang="zh-CN" sz="2000" dirty="0" err="1"/>
              <a:t>borrow_id</a:t>
            </a:r>
            <a:r>
              <a:rPr lang="zh-CN" altLang="en-US" sz="2000" dirty="0"/>
              <a:t>判断在</a:t>
            </a:r>
            <a:r>
              <a:rPr lang="en-US" altLang="zh-CN" sz="2000" dirty="0"/>
              <a:t>ticket</a:t>
            </a:r>
            <a:r>
              <a:rPr lang="zh-CN" altLang="en-US" sz="2000" dirty="0"/>
              <a:t>表中是否存在未交清的罚单，如果有未缴清的罚单，显示“请交罚金”；通过</a:t>
            </a:r>
            <a:r>
              <a:rPr lang="en-US" altLang="zh-CN" sz="2000" dirty="0" err="1"/>
              <a:t>borrow_id</a:t>
            </a:r>
            <a:r>
              <a:rPr lang="zh-CN" altLang="en-US" sz="2000" dirty="0"/>
              <a:t>判断在</a:t>
            </a:r>
            <a:r>
              <a:rPr lang="en-US" altLang="zh-CN" sz="2000" dirty="0" err="1"/>
              <a:t>boorow</a:t>
            </a:r>
            <a:r>
              <a:rPr lang="zh-CN" altLang="en-US" sz="2000" dirty="0"/>
              <a:t>表中是否存在借阅记录，如果为没有，显示“没有借阅记录”；通过</a:t>
            </a:r>
            <a:r>
              <a:rPr lang="en-US" altLang="zh-CN" sz="2000" dirty="0" err="1"/>
              <a:t>borrow_id</a:t>
            </a:r>
            <a:r>
              <a:rPr lang="zh-CN" altLang="en-US" sz="2000" dirty="0"/>
              <a:t>判断在</a:t>
            </a:r>
            <a:r>
              <a:rPr lang="en-US" altLang="zh-CN" sz="2000" dirty="0" err="1"/>
              <a:t>boorow</a:t>
            </a:r>
            <a:r>
              <a:rPr lang="zh-CN" altLang="en-US" sz="2000" dirty="0"/>
              <a:t>表中</a:t>
            </a:r>
            <a:r>
              <a:rPr lang="en-US" altLang="zh-CN" sz="2000" dirty="0"/>
              <a:t>status</a:t>
            </a:r>
            <a:r>
              <a:rPr lang="zh-CN" altLang="en-US" sz="2000" dirty="0"/>
              <a:t>的状态，如果为</a:t>
            </a:r>
            <a:r>
              <a:rPr lang="en-US" altLang="zh-CN" sz="2000" dirty="0"/>
              <a:t>0</a:t>
            </a:r>
            <a:r>
              <a:rPr lang="zh-CN" altLang="en-US" sz="2000" dirty="0"/>
              <a:t>表示已归还，显示“书已归还”；否则，还书成功，将还书信息添加到</a:t>
            </a:r>
            <a:r>
              <a:rPr lang="en-US" altLang="zh-CN" sz="2000" dirty="0"/>
              <a:t>returns</a:t>
            </a:r>
            <a:r>
              <a:rPr lang="zh-CN" altLang="en-US" sz="2000" dirty="0"/>
              <a:t>表中。</a:t>
            </a:r>
            <a:r>
              <a:rPr lang="en-US" altLang="zh-CN" sz="2000" dirty="0"/>
              <a:t>returns</a:t>
            </a:r>
            <a:r>
              <a:rPr lang="zh-CN" altLang="en-US" sz="2000" dirty="0"/>
              <a:t>表结构如图所示：</a:t>
            </a:r>
            <a:endParaRPr lang="zh-CN" altLang="en-US" sz="2000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	</a:t>
            </a:r>
            <a:r>
              <a:rPr lang="en-US" altLang="zh-CN" sz="2000" dirty="0"/>
              <a:t>Returns</a:t>
            </a:r>
            <a:r>
              <a:rPr lang="zh-CN" altLang="en-US" sz="2000" dirty="0"/>
              <a:t>（</a:t>
            </a:r>
            <a:r>
              <a:rPr lang="en-US" altLang="zh-CN" sz="2000" dirty="0" err="1"/>
              <a:t>return_id</a:t>
            </a:r>
            <a:r>
              <a:rPr lang="zh-CN" altLang="en-US" sz="2000" dirty="0"/>
              <a:t>，</a:t>
            </a:r>
            <a:r>
              <a:rPr lang="en-US" altLang="zh-CN" sz="2000" dirty="0" err="1"/>
              <a:t>borrow_id</a:t>
            </a:r>
            <a:r>
              <a:rPr lang="zh-CN" altLang="en-US" sz="2000" dirty="0"/>
              <a:t>，</a:t>
            </a:r>
            <a:r>
              <a:rPr lang="en-US" altLang="zh-CN" sz="2000" dirty="0" err="1"/>
              <a:t>borrow_date</a:t>
            </a:r>
            <a:r>
              <a:rPr lang="zh-CN" altLang="en-US" sz="2000" dirty="0"/>
              <a:t>， </a:t>
            </a:r>
            <a:r>
              <a:rPr lang="en-US" altLang="zh-CN" sz="2000" dirty="0" err="1"/>
              <a:t>return_date</a:t>
            </a:r>
            <a:r>
              <a:rPr lang="zh-CN" altLang="en-US" sz="2000" dirty="0"/>
              <a:t>）</a:t>
            </a:r>
            <a:endParaRPr lang="zh-CN" altLang="en-US" sz="2000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342871" y="4379131"/>
          <a:ext cx="7792502" cy="17978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42583"/>
                <a:gridCol w="1699662"/>
                <a:gridCol w="1479335"/>
                <a:gridCol w="1435461"/>
                <a:gridCol w="1435461"/>
              </a:tblGrid>
              <a:tr h="31237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字段名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数据类型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是否为空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约束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字段说明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 anchor="ctr"/>
                </a:tc>
              </a:tr>
              <a:tr h="31237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return_id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int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否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主键、自增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还书流水号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</a:tr>
              <a:tr h="31237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borrow_id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int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否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外键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借书流水号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</a:tr>
              <a:tr h="548351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borrow_date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 err="1">
                          <a:effectLst/>
                        </a:rPr>
                        <a:t>datetime</a:t>
                      </a:r>
                      <a:endParaRPr lang="zh-CN" sz="12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 smtClean="0">
                          <a:effectLst/>
                        </a:rPr>
                        <a:t>否</a:t>
                      </a:r>
                      <a:endParaRPr lang="zh-CN" sz="12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借书时间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借书时间</a:t>
                      </a:r>
                      <a:endParaRPr lang="zh-CN" altLang="en-US" sz="2400" dirty="0"/>
                    </a:p>
                  </a:txBody>
                  <a:tcPr/>
                </a:tc>
              </a:tr>
              <a:tr h="31237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return_date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datetime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是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实际还书时间</a:t>
                      </a:r>
                      <a:endParaRPr lang="zh-CN" sz="12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学习目标</a:t>
            </a:r>
            <a:endParaRPr lang="zh-CN" altLang="en-US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1187450"/>
            <a:ext cx="10861675" cy="5478780"/>
          </a:xfrm>
        </p:spPr>
        <p:txBody>
          <a:bodyPr>
            <a:normAutofit fontScale="97500"/>
          </a:bodyPr>
          <a:lstStyle/>
          <a:p>
            <a:pPr marL="285750" indent="-285750" fontAlgn="auto">
              <a:lnSpc>
                <a:spcPct val="150000"/>
              </a:lnSpc>
            </a:pPr>
            <a:r>
              <a:rPr sz="2000" dirty="0"/>
              <a:t></a:t>
            </a:r>
            <a:r>
              <a:rPr sz="2700" b="1" dirty="0">
                <a:solidFill>
                  <a:srgbClr val="FF0000"/>
                </a:solidFill>
              </a:rPr>
              <a:t>专业能力</a:t>
            </a:r>
            <a:endParaRPr sz="2700" b="1" dirty="0">
              <a:solidFill>
                <a:srgbClr val="FF0000"/>
              </a:solidFill>
            </a:endParaRPr>
          </a:p>
          <a:p>
            <a:pPr marL="0" indent="457200" fontAlgn="auto">
              <a:lnSpc>
                <a:spcPct val="100000"/>
              </a:lnSpc>
              <a:buNone/>
            </a:pPr>
            <a:r>
              <a:rPr sz="2000" dirty="0"/>
              <a:t>1</a:t>
            </a:r>
            <a:r>
              <a:rPr sz="2000" dirty="0" smtClean="0"/>
              <a:t>.</a:t>
            </a:r>
            <a:r>
              <a:rPr lang="zh-CN" altLang="en-US" sz="2000" dirty="0"/>
              <a:t> </a:t>
            </a:r>
            <a:r>
              <a:rPr lang="zh-CN" altLang="en-US" sz="2000" dirty="0" smtClean="0"/>
              <a:t>掌握</a:t>
            </a:r>
            <a:r>
              <a:rPr lang="zh-CN" altLang="en-US" sz="2000" dirty="0"/>
              <a:t>创建存储过程方法； </a:t>
            </a:r>
            <a:endParaRPr lang="zh-CN" altLang="en-US" sz="2000" dirty="0"/>
          </a:p>
          <a:p>
            <a:pPr marL="0" indent="457200" fontAlgn="auto">
              <a:lnSpc>
                <a:spcPct val="100000"/>
              </a:lnSpc>
              <a:buNone/>
            </a:pPr>
            <a:r>
              <a:rPr lang="en-US" altLang="zh-CN" sz="2000" dirty="0"/>
              <a:t>2</a:t>
            </a:r>
            <a:r>
              <a:rPr lang="en-US" altLang="zh-CN" sz="2000" dirty="0" smtClean="0"/>
              <a:t>. </a:t>
            </a:r>
            <a:r>
              <a:rPr lang="zh-CN" altLang="en-US" sz="2000" dirty="0" smtClean="0"/>
              <a:t>掌握</a:t>
            </a:r>
            <a:r>
              <a:rPr lang="zh-CN" altLang="en-US" sz="2000" dirty="0"/>
              <a:t>使用储存过程的方法。</a:t>
            </a:r>
            <a:endParaRPr lang="zh-CN" altLang="en-US" sz="2000" dirty="0"/>
          </a:p>
          <a:p>
            <a:pPr marL="285750" indent="-285750" fontAlgn="auto">
              <a:lnSpc>
                <a:spcPct val="150000"/>
              </a:lnSpc>
            </a:pPr>
            <a:r>
              <a:rPr sz="2000" dirty="0" smtClean="0"/>
              <a:t></a:t>
            </a:r>
            <a:r>
              <a:rPr sz="2700" b="1" dirty="0" err="1" smtClean="0">
                <a:solidFill>
                  <a:srgbClr val="FF0000"/>
                </a:solidFill>
              </a:rPr>
              <a:t>方法能力</a:t>
            </a:r>
            <a:endParaRPr sz="2700" b="1" dirty="0" smtClean="0">
              <a:solidFill>
                <a:srgbClr val="FF0000"/>
              </a:solidFill>
            </a:endParaRPr>
          </a:p>
          <a:p>
            <a:pPr marL="0" indent="457200" fontAlgn="auto">
              <a:lnSpc>
                <a:spcPct val="100000"/>
              </a:lnSpc>
              <a:buNone/>
            </a:pPr>
            <a:r>
              <a:rPr sz="2000" dirty="0" smtClean="0"/>
              <a:t>1.</a:t>
            </a:r>
            <a:r>
              <a:rPr lang="zh-CN" altLang="en-US" sz="2000" dirty="0"/>
              <a:t> </a:t>
            </a:r>
            <a:r>
              <a:rPr lang="zh-CN" altLang="en-US" sz="2000" dirty="0" smtClean="0"/>
              <a:t>通过</a:t>
            </a:r>
            <a:r>
              <a:rPr lang="zh-CN" altLang="en-US" sz="2000" dirty="0"/>
              <a:t>使用存储过程，实现复杂数据操作的能力；</a:t>
            </a:r>
            <a:endParaRPr lang="zh-CN" altLang="en-US" sz="2000" dirty="0"/>
          </a:p>
          <a:p>
            <a:pPr marL="0" indent="457200" fontAlgn="auto">
              <a:lnSpc>
                <a:spcPct val="100000"/>
              </a:lnSpc>
              <a:buNone/>
            </a:pPr>
            <a:r>
              <a:rPr lang="en-US" altLang="zh-CN" sz="2000" dirty="0"/>
              <a:t>2</a:t>
            </a:r>
            <a:r>
              <a:rPr lang="en-US" altLang="zh-CN" sz="2000" dirty="0" smtClean="0"/>
              <a:t>. </a:t>
            </a:r>
            <a:r>
              <a:rPr lang="zh-CN" altLang="en-US" sz="2000" dirty="0" smtClean="0"/>
              <a:t>通过</a:t>
            </a:r>
            <a:r>
              <a:rPr lang="zh-CN" altLang="en-US" sz="2000" dirty="0"/>
              <a:t>完成学习任务，提高解决实际问题的能力</a:t>
            </a:r>
            <a:r>
              <a:rPr sz="2000" dirty="0" smtClean="0"/>
              <a:t>。</a:t>
            </a:r>
            <a:endParaRPr sz="2000" dirty="0"/>
          </a:p>
          <a:p>
            <a:pPr marL="285750" indent="-285750" fontAlgn="auto">
              <a:lnSpc>
                <a:spcPct val="150000"/>
              </a:lnSpc>
            </a:pPr>
            <a:r>
              <a:rPr sz="2000" dirty="0"/>
              <a:t></a:t>
            </a:r>
            <a:r>
              <a:rPr sz="2600" b="1" dirty="0">
                <a:solidFill>
                  <a:srgbClr val="FF0000"/>
                </a:solidFill>
              </a:rPr>
              <a:t>社会能力</a:t>
            </a:r>
            <a:endParaRPr sz="2600" b="1" dirty="0">
              <a:solidFill>
                <a:srgbClr val="FF0000"/>
              </a:solidFill>
            </a:endParaRPr>
          </a:p>
          <a:p>
            <a:pPr marL="0" indent="457200" fontAlgn="auto">
              <a:lnSpc>
                <a:spcPct val="100000"/>
              </a:lnSpc>
              <a:buNone/>
            </a:pPr>
            <a:r>
              <a:rPr sz="2000" dirty="0"/>
              <a:t>1</a:t>
            </a:r>
            <a:r>
              <a:rPr sz="2000" dirty="0" smtClean="0"/>
              <a:t>..</a:t>
            </a:r>
            <a:r>
              <a:rPr sz="2000" dirty="0"/>
              <a:t>培养学生逻辑思维能力和分析问题、解决问题的能力；</a:t>
            </a:r>
            <a:endParaRPr sz="2000" dirty="0"/>
          </a:p>
          <a:p>
            <a:pPr marL="0" indent="457200" fontAlgn="auto">
              <a:lnSpc>
                <a:spcPct val="100000"/>
              </a:lnSpc>
              <a:buNone/>
            </a:pPr>
            <a:r>
              <a:rPr lang="en-US" sz="2000" dirty="0" smtClean="0"/>
              <a:t>2.</a:t>
            </a:r>
            <a:r>
              <a:rPr sz="2000" dirty="0"/>
              <a:t>培养严谨的工作作风，</a:t>
            </a:r>
            <a:r>
              <a:rPr sz="2000" dirty="0" smtClean="0"/>
              <a:t>增强信息安全意识和危机意识</a:t>
            </a:r>
            <a:r>
              <a:rPr lang="zh-CN" altLang="en-US" sz="2000" dirty="0" smtClean="0"/>
              <a:t>；</a:t>
            </a:r>
            <a:endParaRPr lang="en-US" altLang="zh-CN" sz="2000" dirty="0" smtClean="0"/>
          </a:p>
          <a:p>
            <a:pPr marL="0" indent="457200" fontAlgn="auto">
              <a:lnSpc>
                <a:spcPct val="100000"/>
              </a:lnSpc>
              <a:buNone/>
            </a:pPr>
            <a:r>
              <a:rPr lang="en-US" altLang="zh-CN" sz="2000" dirty="0"/>
              <a:t>3</a:t>
            </a:r>
            <a:r>
              <a:rPr lang="en-US" altLang="zh-CN" sz="2000" dirty="0" smtClean="0"/>
              <a:t>. </a:t>
            </a:r>
            <a:r>
              <a:rPr lang="zh-CN" altLang="en-US" sz="2000" dirty="0" smtClean="0"/>
              <a:t>培养</a:t>
            </a:r>
            <a:r>
              <a:rPr lang="zh-CN" altLang="en-US" sz="2000" dirty="0"/>
              <a:t>学生运用数据库管理系统解决实际问题的能力</a:t>
            </a:r>
            <a:endParaRPr sz="20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任务实施</a:t>
            </a:r>
            <a:endParaRPr 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19910" y="2096135"/>
            <a:ext cx="8971915" cy="2322195"/>
          </a:xfrm>
        </p:spPr>
        <p:txBody>
          <a:bodyPr>
            <a:noAutofit/>
          </a:bodyPr>
          <a:lstStyle/>
          <a:p>
            <a:pPr marL="571500" indent="-571500" algn="just" fontAlgn="auto">
              <a:lnSpc>
                <a:spcPct val="20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还书管理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123950" y="2028190"/>
            <a:ext cx="3810" cy="711200"/>
            <a:chOff x="1704" y="2776"/>
            <a:chExt cx="6" cy="1120"/>
          </a:xfrm>
        </p:grpSpPr>
        <p:cxnSp>
          <p:nvCxnSpPr>
            <p:cNvPr id="18" name="肘形连接符 17"/>
            <p:cNvCxnSpPr/>
            <p:nvPr>
              <p:custDataLst>
                <p:tags r:id="rId1"/>
              </p:custDataLst>
            </p:nvPr>
          </p:nvCxnSpPr>
          <p:spPr>
            <a:xfrm rot="16200000" flipH="1">
              <a:off x="1188" y="3302"/>
              <a:ext cx="1037" cy="5"/>
            </a:xfrm>
            <a:prstGeom prst="bentConnector5">
              <a:avLst>
                <a:gd name="adj1" fmla="val -24204"/>
                <a:gd name="adj2" fmla="val 324680000"/>
                <a:gd name="adj3" fmla="val 614368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704" y="2776"/>
              <a:ext cx="6" cy="112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还书管理</a:t>
            </a:r>
            <a:endParaRPr lang="zh-CN" altLang="en-US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896429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名为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proc_gen_ticket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的存储过程实现罚单生成功能，批量更新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ticket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表中数据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1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1209449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6" y="2394585"/>
            <a:ext cx="9671444" cy="2430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步骤一：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创建存储过程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proc_gen_ticket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2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DELIMITER 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//</a:t>
            </a:r>
            <a:endParaRPr 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create procedure 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proc_gen_ticket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(in 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cur_date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datetime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BEGIN</a:t>
            </a:r>
            <a:endParaRPr 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replace 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into ticket(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borrow_id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 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over_date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 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ticket_fee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 </a:t>
            </a:r>
            <a:endParaRPr 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select 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borrow_id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 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datediff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cur_date,expect_return_date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), 0.1*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datediff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cur_date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 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expect_return_date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 from </a:t>
            </a:r>
            <a:r>
              <a:rPr lang="en-US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borrow</a:t>
            </a:r>
            <a:endParaRPr lang="en-US" sz="16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where 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status=1 and 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cur_date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&gt; 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expect_return_date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</a:t>
            </a:r>
            <a:endParaRPr 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END </a:t>
            </a:r>
            <a:r>
              <a:rPr lang="en-US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//</a:t>
            </a:r>
            <a:endParaRPr 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70811" y="6201093"/>
            <a:ext cx="279114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kern="100" dirty="0">
                <a:cs typeface="Times New Roman" panose="02020603050405020304" pitchFamily="18" charset="0"/>
              </a:rPr>
              <a:t>创建存储过程</a:t>
            </a:r>
            <a:r>
              <a:rPr lang="en-US" altLang="zh-CN" sz="1600" kern="100" dirty="0" err="1">
                <a:cs typeface="Times New Roman" panose="02020603050405020304" pitchFamily="18" charset="0"/>
              </a:rPr>
              <a:t>proc_gen_ticket</a:t>
            </a:r>
            <a:endParaRPr lang="zh-CN" altLang="en-US" sz="1600" dirty="0"/>
          </a:p>
        </p:txBody>
      </p:sp>
      <p:pic>
        <p:nvPicPr>
          <p:cNvPr id="20" name="图片 19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2614" y="4847281"/>
            <a:ext cx="8118692" cy="132968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还书管理</a:t>
            </a:r>
            <a:endParaRPr lang="zh-CN" altLang="en-US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896429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名为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proc_gen_ticket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的存储过程实现罚单生成功能，批量更新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ticket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表中数据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1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1209449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6" y="2394585"/>
            <a:ext cx="967144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步骤二：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通过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CALL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调用储存过程，参数为当前日期。</a:t>
            </a:r>
            <a:endParaRPr lang="en-US" altLang="zh-CN" sz="2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CALL 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proc_gen_ticket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(now());</a:t>
            </a:r>
            <a:endParaRPr 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9922" y="5097253"/>
            <a:ext cx="935865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1600" kern="100" dirty="0" smtClean="0">
                <a:cs typeface="Times New Roman" panose="02020603050405020304" pitchFamily="18" charset="0"/>
              </a:rPr>
              <a:t>由于</a:t>
            </a:r>
            <a:r>
              <a:rPr lang="zh-CN" altLang="en-US" sz="1600" kern="100" dirty="0">
                <a:cs typeface="Times New Roman" panose="02020603050405020304" pitchFamily="18" charset="0"/>
              </a:rPr>
              <a:t>输入参数当前日期小于借书表中所有预期归还时间，因此没有罚单，所以</a:t>
            </a:r>
            <a:r>
              <a:rPr lang="en-US" altLang="zh-CN" sz="1600" kern="100" dirty="0">
                <a:cs typeface="Times New Roman" panose="02020603050405020304" pitchFamily="18" charset="0"/>
              </a:rPr>
              <a:t>ticket</a:t>
            </a:r>
            <a:r>
              <a:rPr lang="zh-CN" altLang="en-US" sz="1600" kern="100" dirty="0">
                <a:cs typeface="Times New Roman" panose="02020603050405020304" pitchFamily="18" charset="0"/>
              </a:rPr>
              <a:t>表中没有数据。</a:t>
            </a:r>
            <a:endParaRPr lang="zh-CN" altLang="en-US" sz="1600" dirty="0"/>
          </a:p>
        </p:txBody>
      </p:sp>
      <p:pic>
        <p:nvPicPr>
          <p:cNvPr id="16" name="图片 15"/>
          <p:cNvPicPr/>
          <p:nvPr/>
        </p:nvPicPr>
        <p:blipFill>
          <a:blip r:embed="rId4"/>
          <a:stretch>
            <a:fillRect/>
          </a:stretch>
        </p:blipFill>
        <p:spPr>
          <a:xfrm>
            <a:off x="677526" y="3225164"/>
            <a:ext cx="7043116" cy="475568"/>
          </a:xfrm>
          <a:prstGeom prst="rect">
            <a:avLst/>
          </a:prstGeom>
        </p:spPr>
      </p:pic>
      <p:pic>
        <p:nvPicPr>
          <p:cNvPr id="17" name="图片 16"/>
          <p:cNvPicPr/>
          <p:nvPr/>
        </p:nvPicPr>
        <p:blipFill>
          <a:blip r:embed="rId5"/>
          <a:stretch>
            <a:fillRect/>
          </a:stretch>
        </p:blipFill>
        <p:spPr>
          <a:xfrm>
            <a:off x="649922" y="3889701"/>
            <a:ext cx="7070720" cy="1049916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还书管理</a:t>
            </a:r>
            <a:endParaRPr lang="zh-CN" altLang="en-US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896429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名为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proc_gen_ticket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的存储过程实现罚单生成功能，批量更新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ticket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表中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1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1209449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6" y="2394585"/>
            <a:ext cx="967144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步骤三：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通过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CALL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调用储存过程，参数为当前日期之后第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天。</a:t>
            </a:r>
            <a:endParaRPr lang="en-US" altLang="zh-CN" sz="2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CALL </a:t>
            </a:r>
            <a:r>
              <a:rPr lang="en-US" sz="16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proc_gen_ticket</a:t>
            </a: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(ADDDATE(now(),INTERVAL 45 day));</a:t>
            </a:r>
            <a:endParaRPr 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1975" y="5255537"/>
            <a:ext cx="85475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1600" kern="100" dirty="0">
                <a:cs typeface="Times New Roman" panose="02020603050405020304" pitchFamily="18" charset="0"/>
              </a:rPr>
              <a:t>罚单表中生成</a:t>
            </a:r>
            <a:r>
              <a:rPr lang="zh-CN" altLang="en-US" sz="1600" kern="100" dirty="0" smtClean="0">
                <a:cs typeface="Times New Roman" panose="02020603050405020304" pitchFamily="18" charset="0"/>
              </a:rPr>
              <a:t>记录。</a:t>
            </a:r>
            <a:endParaRPr lang="en-US" altLang="zh-CN" sz="1600" kern="100" dirty="0" smtClean="0"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1600" kern="100" dirty="0" smtClean="0">
                <a:cs typeface="Times New Roman" panose="02020603050405020304" pitchFamily="18" charset="0"/>
              </a:rPr>
              <a:t>由于</a:t>
            </a:r>
            <a:r>
              <a:rPr lang="zh-CN" altLang="en-US" sz="1600" kern="100" dirty="0">
                <a:cs typeface="Times New Roman" panose="02020603050405020304" pitchFamily="18" charset="0"/>
              </a:rPr>
              <a:t>输入参数的时间超出预期归还时间</a:t>
            </a:r>
            <a:r>
              <a:rPr lang="en-US" altLang="zh-CN" sz="1600" kern="100" dirty="0">
                <a:cs typeface="Times New Roman" panose="02020603050405020304" pitchFamily="18" charset="0"/>
              </a:rPr>
              <a:t>15</a:t>
            </a:r>
            <a:r>
              <a:rPr lang="zh-CN" altLang="en-US" sz="1600" kern="100" dirty="0">
                <a:cs typeface="Times New Roman" panose="02020603050405020304" pitchFamily="18" charset="0"/>
              </a:rPr>
              <a:t>天，产生罚单，对应数据成功更新到</a:t>
            </a:r>
            <a:r>
              <a:rPr lang="en-US" altLang="zh-CN" sz="1600" kern="100" dirty="0">
                <a:cs typeface="Times New Roman" panose="02020603050405020304" pitchFamily="18" charset="0"/>
              </a:rPr>
              <a:t>ticket</a:t>
            </a:r>
            <a:r>
              <a:rPr lang="zh-CN" altLang="en-US" sz="1600" kern="100" dirty="0">
                <a:cs typeface="Times New Roman" panose="02020603050405020304" pitchFamily="18" charset="0"/>
              </a:rPr>
              <a:t>表中。</a:t>
            </a:r>
            <a:endParaRPr lang="zh-CN" altLang="en-US" sz="1600" dirty="0"/>
          </a:p>
        </p:txBody>
      </p:sp>
      <p:pic>
        <p:nvPicPr>
          <p:cNvPr id="19" name="图片 18"/>
          <p:cNvPicPr/>
          <p:nvPr/>
        </p:nvPicPr>
        <p:blipFill>
          <a:blip r:embed="rId4"/>
          <a:stretch>
            <a:fillRect/>
          </a:stretch>
        </p:blipFill>
        <p:spPr>
          <a:xfrm>
            <a:off x="649922" y="3189465"/>
            <a:ext cx="6294342" cy="542599"/>
          </a:xfrm>
          <a:prstGeom prst="rect">
            <a:avLst/>
          </a:prstGeom>
        </p:spPr>
      </p:pic>
      <p:pic>
        <p:nvPicPr>
          <p:cNvPr id="20" name="图片 19"/>
          <p:cNvPicPr/>
          <p:nvPr/>
        </p:nvPicPr>
        <p:blipFill>
          <a:blip r:embed="rId5"/>
          <a:stretch>
            <a:fillRect/>
          </a:stretch>
        </p:blipFill>
        <p:spPr>
          <a:xfrm>
            <a:off x="649922" y="4195414"/>
            <a:ext cx="6294342" cy="100096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518795" y="3791227"/>
            <a:ext cx="391004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1600" kern="100" dirty="0">
                <a:cs typeface="Times New Roman" panose="02020603050405020304" pitchFamily="18" charset="0"/>
              </a:rPr>
              <a:t>调用</a:t>
            </a:r>
            <a:r>
              <a:rPr lang="en-US" altLang="zh-CN" sz="1600" kern="100" dirty="0" err="1">
                <a:cs typeface="Times New Roman" panose="02020603050405020304" pitchFamily="18" charset="0"/>
              </a:rPr>
              <a:t>proc_gen_ticket</a:t>
            </a:r>
            <a:r>
              <a:rPr lang="zh-CN" altLang="en-US" sz="1600" kern="100" dirty="0">
                <a:cs typeface="Times New Roman" panose="02020603050405020304" pitchFamily="18" charset="0"/>
              </a:rPr>
              <a:t>，日期为</a:t>
            </a:r>
            <a:r>
              <a:rPr lang="en-US" altLang="zh-CN" sz="1600" kern="100" dirty="0">
                <a:cs typeface="Times New Roman" panose="02020603050405020304" pitchFamily="18" charset="0"/>
              </a:rPr>
              <a:t>45</a:t>
            </a:r>
            <a:r>
              <a:rPr lang="zh-CN" altLang="en-US" sz="1600" kern="100" dirty="0">
                <a:cs typeface="Times New Roman" panose="02020603050405020304" pitchFamily="18" charset="0"/>
              </a:rPr>
              <a:t>天后。</a:t>
            </a:r>
            <a:endParaRPr lang="zh-CN" altLang="en-US" sz="1600" dirty="0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还书管理</a:t>
            </a:r>
            <a:endParaRPr lang="zh-CN" altLang="en-US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896429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名为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proc_return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的存储过程实现还书功能，更新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borrow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returns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表中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3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1209449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518795" y="2206724"/>
            <a:ext cx="10654856" cy="47694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步骤一：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创建存储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过程</a:t>
            </a:r>
            <a:r>
              <a:rPr lang="en-US" altLang="zh-CN" b="1" dirty="0" err="1" smtClean="0"/>
              <a:t>proc_return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2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DELIMITER //</a:t>
            </a:r>
            <a:endParaRPr lang="en-US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create procedure </a:t>
            </a:r>
            <a:r>
              <a:rPr lang="en-US" sz="14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proc_return</a:t>
            </a:r>
            <a:r>
              <a:rPr 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(in </a:t>
            </a:r>
            <a:r>
              <a:rPr lang="en-US" sz="14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b_id</a:t>
            </a:r>
            <a:r>
              <a:rPr 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sz="14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BEGIN</a:t>
            </a:r>
            <a:endParaRPr lang="en-US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if EXISTS(select </a:t>
            </a:r>
            <a:r>
              <a:rPr lang="en-US" sz="14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ticket_fee</a:t>
            </a:r>
            <a:r>
              <a:rPr 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from ticket where </a:t>
            </a:r>
            <a:r>
              <a:rPr lang="en-US" sz="14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borrow_id</a:t>
            </a:r>
            <a:r>
              <a:rPr 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</a:t>
            </a:r>
            <a:r>
              <a:rPr lang="en-US" sz="14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b_id</a:t>
            </a:r>
            <a:r>
              <a:rPr 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/*</a:t>
            </a: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判断产生了罚单*</a:t>
            </a:r>
            <a:r>
              <a:rPr lang="en-US" altLang="zh-CN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endParaRPr lang="en-US" altLang="zh-CN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then select '</a:t>
            </a: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请交罚金</a:t>
            </a:r>
            <a:r>
              <a:rPr lang="en-US" altLang="zh-CN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';</a:t>
            </a:r>
            <a:endParaRPr lang="en-US" altLang="zh-CN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elseif NOT EXISTS(select * from borrow where </a:t>
            </a:r>
            <a:r>
              <a:rPr lang="en-US" sz="14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borrow_id</a:t>
            </a:r>
            <a:r>
              <a:rPr 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</a:t>
            </a:r>
            <a:r>
              <a:rPr lang="en-US" sz="14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b_id</a:t>
            </a:r>
            <a:r>
              <a:rPr 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/*</a:t>
            </a: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判断是否存在该借阅记录*</a:t>
            </a:r>
            <a:r>
              <a:rPr lang="en-US" altLang="zh-CN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endParaRPr lang="en-US" altLang="zh-CN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</a:t>
            </a:r>
            <a:r>
              <a:rPr 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then select '</a:t>
            </a: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没有借阅记录</a:t>
            </a:r>
            <a:r>
              <a:rPr lang="en-US" altLang="zh-CN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';</a:t>
            </a:r>
            <a:endParaRPr lang="en-US" altLang="zh-CN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sz="14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elseif</a:t>
            </a:r>
            <a:r>
              <a:rPr 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(select status from borrow where </a:t>
            </a:r>
            <a:r>
              <a:rPr lang="en-US" sz="14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borrow_id</a:t>
            </a:r>
            <a:r>
              <a:rPr 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</a:t>
            </a:r>
            <a:r>
              <a:rPr lang="en-US" sz="14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b_id</a:t>
            </a:r>
            <a:r>
              <a:rPr 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)=0</a:t>
            </a:r>
            <a:endParaRPr lang="en-US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/*</a:t>
            </a: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判断归还，为</a:t>
            </a:r>
            <a:r>
              <a:rPr lang="en-US" altLang="zh-CN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</a:t>
            </a: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则显示已归还*</a:t>
            </a:r>
            <a:r>
              <a:rPr lang="en-US" altLang="zh-CN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endParaRPr lang="en-US" altLang="zh-CN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</a:t>
            </a:r>
            <a:r>
              <a:rPr 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then select '</a:t>
            </a: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已归还</a:t>
            </a:r>
            <a:r>
              <a:rPr lang="en-US" altLang="zh-CN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';</a:t>
            </a:r>
            <a:endParaRPr lang="en-US" altLang="zh-CN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else</a:t>
            </a:r>
            <a:endParaRPr lang="en-US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/*</a:t>
            </a: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纪录归还项目到</a:t>
            </a:r>
            <a:r>
              <a:rPr 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return</a:t>
            </a: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中，并且将借书纪录中的</a:t>
            </a:r>
            <a:r>
              <a:rPr 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status</a:t>
            </a: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设置为</a:t>
            </a:r>
            <a:r>
              <a:rPr lang="en-US" altLang="zh-CN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0*/</a:t>
            </a:r>
            <a:endParaRPr lang="en-US" altLang="zh-CN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</a:t>
            </a:r>
            <a:r>
              <a:rPr 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insert into returns(</a:t>
            </a:r>
            <a:r>
              <a:rPr lang="en-US" sz="14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borrow_id</a:t>
            </a:r>
            <a:r>
              <a:rPr 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 </a:t>
            </a:r>
            <a:r>
              <a:rPr lang="en-US" sz="14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borrow_date</a:t>
            </a:r>
            <a:r>
              <a:rPr 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 </a:t>
            </a:r>
            <a:r>
              <a:rPr lang="en-US" sz="14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return_date</a:t>
            </a:r>
            <a:r>
              <a:rPr 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 </a:t>
            </a:r>
            <a:endParaRPr lang="en-US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</a:t>
            </a:r>
            <a:r>
              <a:rPr lang="en-US" sz="14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borrow_id</a:t>
            </a:r>
            <a:r>
              <a:rPr 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 </a:t>
            </a:r>
            <a:r>
              <a:rPr lang="en-US" sz="14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borrow_date,now</a:t>
            </a:r>
            <a:r>
              <a:rPr 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 from borrow where</a:t>
            </a:r>
            <a:endParaRPr lang="en-US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sz="14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borrow_id</a:t>
            </a:r>
            <a:r>
              <a:rPr 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</a:t>
            </a:r>
            <a:r>
              <a:rPr lang="en-US" sz="14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b_id</a:t>
            </a:r>
            <a:r>
              <a:rPr 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</a:t>
            </a:r>
            <a:endParaRPr lang="en-US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update borrow set status=0 where </a:t>
            </a:r>
            <a:r>
              <a:rPr lang="en-US" sz="14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borrow_id</a:t>
            </a:r>
            <a:r>
              <a:rPr 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</a:t>
            </a:r>
            <a:r>
              <a:rPr lang="en-US" sz="14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b_id</a:t>
            </a:r>
            <a:r>
              <a:rPr 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</a:t>
            </a:r>
            <a:endParaRPr lang="en-US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end if;</a:t>
            </a:r>
            <a:endParaRPr lang="en-US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sz="1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END </a:t>
            </a:r>
            <a:r>
              <a:rPr 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//</a:t>
            </a:r>
            <a:endParaRPr lang="en-US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6" name="图片 1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86584" y="3547745"/>
            <a:ext cx="5141960" cy="25589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还书管理</a:t>
            </a:r>
            <a:endParaRPr lang="zh-CN" altLang="en-US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896429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名为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proc_return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的存储过程实现还书功能，更新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borrow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returns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表中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3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1209449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518795" y="2206724"/>
            <a:ext cx="10654856" cy="32624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步骤二：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通过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CALL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调用储存过程，实现还书功能。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还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借书流水号为“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的书籍；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sz="1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CALL </a:t>
            </a:r>
            <a:r>
              <a:rPr lang="en-US" sz="14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proc_return</a:t>
            </a:r>
            <a:r>
              <a:rPr 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(1</a:t>
            </a:r>
            <a:r>
              <a:rPr lang="en-US" sz="1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);</a:t>
            </a:r>
            <a:endParaRPr lang="en-US" sz="1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sz="1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sz="1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sz="1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/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步骤三：</a:t>
            </a:r>
            <a:r>
              <a:rPr lang="en-US" altLang="zh-CN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2) 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还借书流水号为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en-US" altLang="zh-CN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2”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的书籍；</a:t>
            </a: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/>
            <a:r>
              <a:rPr lang="en-US" altLang="zh-CN" sz="1400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CALL </a:t>
            </a:r>
            <a:r>
              <a:rPr lang="en-US" altLang="zh-CN" sz="1400" b="1" dirty="0" err="1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proc_return</a:t>
            </a:r>
            <a:r>
              <a:rPr lang="en-US" altLang="zh-CN" sz="1400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400" b="1" dirty="0" smtClean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(2);</a:t>
            </a:r>
            <a:endParaRPr lang="en-US" altLang="zh-CN" sz="1400" b="1" dirty="0">
              <a:solidFill>
                <a:srgbClr val="4472C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7" name="图片 16"/>
          <p:cNvPicPr/>
          <p:nvPr/>
        </p:nvPicPr>
        <p:blipFill>
          <a:blip r:embed="rId4"/>
          <a:stretch>
            <a:fillRect/>
          </a:stretch>
        </p:blipFill>
        <p:spPr>
          <a:xfrm>
            <a:off x="602614" y="3190360"/>
            <a:ext cx="6186375" cy="1168280"/>
          </a:xfrm>
          <a:prstGeom prst="rect">
            <a:avLst/>
          </a:prstGeom>
        </p:spPr>
      </p:pic>
      <p:pic>
        <p:nvPicPr>
          <p:cNvPr id="19" name="图片 18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2614" y="5299392"/>
            <a:ext cx="6186375" cy="133953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矩形 7"/>
          <p:cNvSpPr/>
          <p:nvPr/>
        </p:nvSpPr>
        <p:spPr>
          <a:xfrm>
            <a:off x="5077651" y="3767423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zh-CN" sz="140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由于</a:t>
            </a:r>
            <a:r>
              <a:rPr lang="en-US" altLang="zh-CN" sz="140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ticket</a:t>
            </a:r>
            <a:r>
              <a:rPr lang="zh-CN" altLang="zh-CN" sz="140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表中有借书流水号为</a:t>
            </a:r>
            <a:r>
              <a:rPr lang="en-US" altLang="zh-CN" sz="140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1</a:t>
            </a:r>
            <a:r>
              <a:rPr lang="zh-CN" altLang="zh-CN" sz="140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的罚款记录，所以显示</a:t>
            </a:r>
            <a:r>
              <a:rPr lang="en-US" altLang="zh-CN" sz="140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“</a:t>
            </a:r>
            <a:r>
              <a:rPr lang="zh-CN" altLang="zh-CN" sz="140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请交罚款</a:t>
            </a:r>
            <a:r>
              <a:rPr lang="en-US" altLang="zh-CN" sz="140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”</a:t>
            </a:r>
            <a:r>
              <a:rPr lang="zh-CN" altLang="zh-CN" sz="140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。罚款情况如图所示：</a:t>
            </a:r>
            <a:endParaRPr lang="zh-CN" altLang="zh-CN" sz="1400" dirty="0">
              <a:solidFill>
                <a:srgbClr val="0D0D0D"/>
              </a:solidFill>
              <a:latin typeface="等线" panose="02010600030101010101" pitchFamily="2" charset="-122"/>
              <a:cs typeface="MicrosoftYaHei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77651" y="5872984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由于</a:t>
            </a:r>
            <a:r>
              <a:rPr lang="en-US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borrow</a:t>
            </a:r>
            <a:r>
              <a:rPr lang="zh-CN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表中没有借书流水号为</a:t>
            </a:r>
            <a:r>
              <a:rPr lang="en-US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2</a:t>
            </a:r>
            <a:r>
              <a:rPr lang="zh-CN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的借阅记录，所以显示“没有借阅记录”。</a:t>
            </a:r>
            <a:endParaRPr lang="zh-CN" altLang="zh-CN" sz="1400" dirty="0">
              <a:solidFill>
                <a:srgbClr val="0D0D0D"/>
              </a:solidFill>
              <a:latin typeface="等线" panose="02010600030101010101" pitchFamily="2" charset="-122"/>
              <a:cs typeface="MicrosoftYaHei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还书管理</a:t>
            </a:r>
            <a:endParaRPr lang="zh-CN" altLang="en-US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896429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名为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proc_return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的存储过程实现还书功能，更新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borrow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returns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表中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3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1209449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518795" y="2206724"/>
            <a:ext cx="10654856" cy="46166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步骤二：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通过调用借书存储过程，在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borrow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表中增加了一条流水号为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的借阅记录，生成新的借阅记录，再执行还书存储过程；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sz="1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CALL </a:t>
            </a:r>
            <a:r>
              <a:rPr lang="en-US" sz="14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proc_borrow</a:t>
            </a:r>
            <a:r>
              <a:rPr 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('2020010001',12</a:t>
            </a:r>
            <a:r>
              <a:rPr lang="en-US" sz="1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);</a:t>
            </a:r>
            <a:endParaRPr lang="en-US" sz="1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sz="1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sz="1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sz="1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sz="1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sz="1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sz="1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sz="1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sz="1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1975" y="5522615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借书</a:t>
            </a: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流水号为“</a:t>
            </a:r>
            <a:r>
              <a:rPr lang="en-US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2”</a:t>
            </a: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的借阅记录已生成。</a:t>
            </a:r>
            <a:endParaRPr lang="zh-CN" altLang="zh-CN" sz="1400" dirty="0">
              <a:solidFill>
                <a:srgbClr val="0D0D0D"/>
              </a:solidFill>
              <a:latin typeface="等线" panose="02010600030101010101" pitchFamily="2" charset="-122"/>
              <a:cs typeface="MicrosoftYaHei"/>
            </a:endParaRPr>
          </a:p>
        </p:txBody>
      </p:sp>
      <p:pic>
        <p:nvPicPr>
          <p:cNvPr id="20" name="图片 19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1975" y="3486223"/>
            <a:ext cx="6227014" cy="51861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矩形 7"/>
          <p:cNvSpPr/>
          <p:nvPr/>
        </p:nvSpPr>
        <p:spPr>
          <a:xfrm>
            <a:off x="553349" y="3956039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调用</a:t>
            </a:r>
            <a:r>
              <a:rPr lang="en-US" altLang="zh-CN" sz="1400" dirty="0" err="1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proc_broow</a:t>
            </a: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，添加数据成功执行</a:t>
            </a:r>
            <a:endParaRPr lang="zh-CN" altLang="zh-CN" sz="1400" dirty="0">
              <a:solidFill>
                <a:srgbClr val="0D0D0D"/>
              </a:solidFill>
              <a:latin typeface="等线" panose="02010600030101010101" pitchFamily="2" charset="-122"/>
              <a:cs typeface="MicrosoftYaHei"/>
            </a:endParaRPr>
          </a:p>
        </p:txBody>
      </p:sp>
      <p:pic>
        <p:nvPicPr>
          <p:cNvPr id="21" name="图片 20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1975" y="4249521"/>
            <a:ext cx="6227014" cy="1244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还书管理</a:t>
            </a:r>
            <a:endParaRPr lang="zh-CN" altLang="en-US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896429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名为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proc_return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的存储过程实现还书功能，更新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borrow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returns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表中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3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1209449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518795" y="2206724"/>
            <a:ext cx="10654856" cy="21852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步骤二：</a:t>
            </a:r>
            <a:r>
              <a:rPr lang="en-US" altLang="zh-CN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4) 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再次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还借书流水号为“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2”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的书籍；</a:t>
            </a: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/>
            <a:r>
              <a:rPr lang="en-US" altLang="zh-CN" sz="1400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CALL </a:t>
            </a:r>
            <a:r>
              <a:rPr lang="en-US" altLang="zh-CN" sz="1400" b="1" dirty="0" err="1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proc_return</a:t>
            </a:r>
            <a:r>
              <a:rPr lang="en-US" altLang="zh-CN" sz="1400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(2);</a:t>
            </a:r>
            <a:endParaRPr lang="en-US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sz="1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sz="1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sz="1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en-US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2931" y="4727275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新</a:t>
            </a: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的还书记录被插入到</a:t>
            </a:r>
            <a:r>
              <a:rPr lang="en-US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returns</a:t>
            </a: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表中。</a:t>
            </a:r>
            <a:endParaRPr lang="zh-CN" altLang="zh-CN" sz="1400" dirty="0">
              <a:solidFill>
                <a:srgbClr val="0D0D0D"/>
              </a:solidFill>
              <a:latin typeface="等线" panose="02010600030101010101" pitchFamily="2" charset="-122"/>
              <a:cs typeface="MicrosoftYaHei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0510" y="3356906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 err="1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proc_return</a:t>
            </a: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，成功执行</a:t>
            </a:r>
            <a:endParaRPr lang="zh-CN" altLang="zh-CN" sz="1400" dirty="0">
              <a:solidFill>
                <a:srgbClr val="0D0D0D"/>
              </a:solidFill>
              <a:latin typeface="等线" panose="02010600030101010101" pitchFamily="2" charset="-122"/>
              <a:cs typeface="MicrosoftYaHei"/>
            </a:endParaRPr>
          </a:p>
        </p:txBody>
      </p:sp>
      <p:pic>
        <p:nvPicPr>
          <p:cNvPr id="22" name="图片 2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3887" y="2936281"/>
            <a:ext cx="5994088" cy="4685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图片 22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0510" y="3741041"/>
            <a:ext cx="6007465" cy="98623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图片 23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0510" y="5062612"/>
            <a:ext cx="6007465" cy="1128973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矩形 24"/>
          <p:cNvSpPr/>
          <p:nvPr/>
        </p:nvSpPr>
        <p:spPr>
          <a:xfrm>
            <a:off x="650510" y="6219145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同时</a:t>
            </a: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，</a:t>
            </a:r>
            <a:r>
              <a:rPr lang="en-US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borrow</a:t>
            </a: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表中流水号为</a:t>
            </a:r>
            <a:r>
              <a:rPr lang="en-US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2</a:t>
            </a: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的</a:t>
            </a:r>
            <a:r>
              <a:rPr lang="en-US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status</a:t>
            </a: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为</a:t>
            </a:r>
            <a:r>
              <a:rPr lang="en-US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0</a:t>
            </a: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，表示已归还。</a:t>
            </a:r>
            <a:endParaRPr lang="zh-CN" altLang="zh-CN" sz="1400" dirty="0">
              <a:solidFill>
                <a:srgbClr val="0D0D0D"/>
              </a:solidFill>
              <a:latin typeface="等线" panose="02010600030101010101" pitchFamily="2" charset="-122"/>
              <a:cs typeface="MicrosoftYaHei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标注 6"/>
          <p:cNvSpPr/>
          <p:nvPr/>
        </p:nvSpPr>
        <p:spPr>
          <a:xfrm>
            <a:off x="845185" y="2078355"/>
            <a:ext cx="7301865" cy="1878330"/>
          </a:xfrm>
          <a:prstGeom prst="wedgeRectCallout">
            <a:avLst>
              <a:gd name="adj1" fmla="val 69897"/>
              <a:gd name="adj2" fmla="val 64604"/>
            </a:avLst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20940000">
            <a:off x="361886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1350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30645" y="4315460"/>
            <a:ext cx="2753360" cy="1699260"/>
          </a:xfrm>
          <a:prstGeom prst="rect">
            <a:avLst/>
          </a:prstGeom>
          <a:solidFill>
            <a:schemeClr val="bg1"/>
          </a:solidFill>
          <a:ln w="92075">
            <a:solidFill>
              <a:srgbClr val="46AC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流程图: 手动操作 7"/>
          <p:cNvSpPr/>
          <p:nvPr/>
        </p:nvSpPr>
        <p:spPr>
          <a:xfrm rot="10800000">
            <a:off x="6837045" y="6126480"/>
            <a:ext cx="1940560" cy="274955"/>
          </a:xfrm>
          <a:prstGeom prst="flowChartManualOperation">
            <a:avLst/>
          </a:prstGeom>
          <a:solidFill>
            <a:srgbClr val="47A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576435" y="4094480"/>
            <a:ext cx="1200785" cy="2306955"/>
            <a:chOff x="11919" y="3554"/>
            <a:chExt cx="2544" cy="4336"/>
          </a:xfrm>
        </p:grpSpPr>
        <p:sp>
          <p:nvSpPr>
            <p:cNvPr id="10" name="圆角矩形 9"/>
            <p:cNvSpPr/>
            <p:nvPr/>
          </p:nvSpPr>
          <p:spPr>
            <a:xfrm>
              <a:off x="11919" y="3554"/>
              <a:ext cx="2544" cy="4336"/>
            </a:xfrm>
            <a:prstGeom prst="roundRect">
              <a:avLst>
                <a:gd name="adj" fmla="val 11635"/>
              </a:avLst>
            </a:prstGeom>
            <a:solidFill>
              <a:srgbClr val="47AC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圆角矩形 11"/>
            <p:cNvSpPr/>
            <p:nvPr>
              <p:custDataLst>
                <p:tags r:id="rId1"/>
              </p:custDataLst>
            </p:nvPr>
          </p:nvSpPr>
          <p:spPr>
            <a:xfrm>
              <a:off x="12270" y="4026"/>
              <a:ext cx="1841" cy="578"/>
            </a:xfrm>
            <a:prstGeom prst="roundRect">
              <a:avLst>
                <a:gd name="adj" fmla="val 1163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圆角矩形 12"/>
            <p:cNvSpPr/>
            <p:nvPr>
              <p:custDataLst>
                <p:tags r:id="rId2"/>
              </p:custDataLst>
            </p:nvPr>
          </p:nvSpPr>
          <p:spPr>
            <a:xfrm>
              <a:off x="12270" y="5046"/>
              <a:ext cx="1841" cy="12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圆角矩形 15"/>
            <p:cNvSpPr/>
            <p:nvPr>
              <p:custDataLst>
                <p:tags r:id="rId3"/>
              </p:custDataLst>
            </p:nvPr>
          </p:nvSpPr>
          <p:spPr>
            <a:xfrm>
              <a:off x="12270" y="5608"/>
              <a:ext cx="1841" cy="12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2943" y="6520"/>
              <a:ext cx="528" cy="5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36420" y="2315210"/>
            <a:ext cx="5089525" cy="629920"/>
          </a:xfrm>
        </p:spPr>
        <p:txBody>
          <a:bodyPr>
            <a:noAutofit/>
          </a:bodyPr>
          <a:lstStyle/>
          <a:p>
            <a:pPr marL="0" indent="0" algn="ctr" fontAlgn="auto">
              <a:lnSpc>
                <a:spcPct val="130000"/>
              </a:lnSpc>
              <a:buNone/>
            </a:pPr>
            <a:r>
              <a:rPr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感谢观看</a:t>
            </a:r>
            <a:endParaRPr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0825" y="4418965"/>
            <a:ext cx="2413635" cy="15259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505585" y="4792345"/>
            <a:ext cx="2764155" cy="1608455"/>
          </a:xfrm>
          <a:prstGeom prst="rect">
            <a:avLst/>
          </a:prstGeom>
        </p:spPr>
      </p:pic>
      <p:sp>
        <p:nvSpPr>
          <p:cNvPr id="19" name="等腰三角形 18"/>
          <p:cNvSpPr/>
          <p:nvPr/>
        </p:nvSpPr>
        <p:spPr>
          <a:xfrm rot="3960000">
            <a:off x="9900285" y="172656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等腰三角形 19"/>
          <p:cNvSpPr/>
          <p:nvPr/>
        </p:nvSpPr>
        <p:spPr>
          <a:xfrm rot="2880000">
            <a:off x="9806940" y="193421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等腰三角形 20"/>
          <p:cNvSpPr/>
          <p:nvPr/>
        </p:nvSpPr>
        <p:spPr>
          <a:xfrm rot="9840000">
            <a:off x="10982960" y="587057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等腰三角形 21"/>
          <p:cNvSpPr/>
          <p:nvPr/>
        </p:nvSpPr>
        <p:spPr>
          <a:xfrm rot="10500000">
            <a:off x="10866755" y="572198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7" grpId="0" bldLvl="0" animBg="1"/>
      <p:bldP spid="7" grpId="1" animBg="1"/>
      <p:bldP spid="14" grpId="0" animBg="1"/>
      <p:bldP spid="14" grpId="1" animBg="1"/>
      <p:bldP spid="15" grpId="0" animBg="1"/>
      <p:bldP spid="15" grpId="1" animBg="1"/>
      <p:bldP spid="4" grpId="0" animBg="1"/>
      <p:bldP spid="4" grpId="1" animBg="1"/>
      <p:bldP spid="8" grpId="0" animBg="1"/>
      <p:bldP spid="8" grpId="1" animBg="1"/>
      <p:bldP spid="3" grpId="0" build="p"/>
      <p:bldP spid="3" grpId="1" build="p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1255135"/>
          </a:xfrm>
        </p:spPr>
        <p:txBody>
          <a:bodyPr>
            <a:normAutofit/>
          </a:bodyPr>
          <a:lstStyle/>
          <a:p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3-1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：存储过程</a:t>
            </a:r>
            <a:endParaRPr lang="zh-CN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内容占位符 8"/>
          <p:cNvSpPr>
            <a:spLocks noGrp="1"/>
          </p:cNvSpPr>
          <p:nvPr>
            <p:ph type="body" idx="1"/>
          </p:nvPr>
        </p:nvSpPr>
        <p:spPr>
          <a:xfrm>
            <a:off x="831850" y="3527281"/>
            <a:ext cx="10515600" cy="2226974"/>
          </a:xfrm>
        </p:spPr>
        <p:txBody>
          <a:bodyPr>
            <a:normAutofit/>
          </a:bodyPr>
          <a:lstStyle/>
          <a:p>
            <a:pPr indent="504190">
              <a:lnSpc>
                <a:spcPct val="160000"/>
              </a:lnSpc>
              <a:spcAft>
                <a:spcPts val="60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小明在熟悉了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SQL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的基础操作以后，项目组要求他为图书管理系统设计借阅功能。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04190">
              <a:lnSpc>
                <a:spcPct val="160000"/>
              </a:lnSpc>
              <a:spcAft>
                <a:spcPts val="60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要实现图书借阅功能，需要一组具有特定功能的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SQL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语句和可选控制流语句的预编译集合，并能持久性保存在数据库中，这需要存储过程来实现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782" y="1187450"/>
            <a:ext cx="10861963" cy="4989830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00000"/>
              </a:lnSpc>
              <a:buNone/>
            </a:pPr>
            <a:r>
              <a:rPr lang="zh-CN" altLang="en-US" sz="2000" dirty="0" smtClean="0"/>
              <a:t>存储</a:t>
            </a:r>
            <a:r>
              <a:rPr lang="zh-CN" altLang="en-US" sz="2000" dirty="0"/>
              <a:t>过程（</a:t>
            </a:r>
            <a:r>
              <a:rPr lang="en-US" altLang="zh-CN" sz="2000" dirty="0"/>
              <a:t>Stored Procedure</a:t>
            </a:r>
            <a:r>
              <a:rPr lang="zh-CN" altLang="en-US" sz="2000" dirty="0"/>
              <a:t>）是在大型数据库系统中，一组为了完成特定功能的</a:t>
            </a:r>
            <a:r>
              <a:rPr lang="en-US" altLang="zh-CN" sz="2000" dirty="0"/>
              <a:t>SQL </a:t>
            </a:r>
            <a:r>
              <a:rPr lang="zh-CN" altLang="en-US" sz="2000" dirty="0"/>
              <a:t>语句集，它存储在数据库中，一次编译后永久有效，用户通过指定存储过程的名字并给出参数（如果该存储过程带有参数）来执行它。存储过程是数据库中的一个重要对象。在数据量特别庞大的情况下利用存储过程能达到倍速的效率提升。</a:t>
            </a:r>
            <a:endParaRPr lang="zh-CN" altLang="en-US" sz="2000" dirty="0"/>
          </a:p>
          <a:p>
            <a:pPr marL="0" indent="457200" fontAlgn="auto">
              <a:lnSpc>
                <a:spcPct val="100000"/>
              </a:lnSpc>
              <a:buNone/>
            </a:pPr>
            <a:r>
              <a:rPr lang="zh-CN" altLang="en-US" sz="2000" dirty="0"/>
              <a:t>存储过程的优点有：</a:t>
            </a:r>
            <a:endParaRPr lang="zh-CN" altLang="en-US" sz="2000" dirty="0"/>
          </a:p>
          <a:p>
            <a:pPr marL="0" indent="457200" fontAlgn="auto">
              <a:lnSpc>
                <a:spcPct val="100000"/>
              </a:lnSpc>
              <a:buNone/>
            </a:pPr>
            <a:r>
              <a:rPr lang="en-US" altLang="zh-CN" sz="2000" dirty="0"/>
              <a:t>1)	</a:t>
            </a:r>
            <a:r>
              <a:rPr lang="zh-CN" altLang="en-US" sz="2000" dirty="0"/>
              <a:t>存储过程在服务器端运行，执行速度快</a:t>
            </a:r>
            <a:endParaRPr lang="zh-CN" altLang="en-US" sz="2000" dirty="0"/>
          </a:p>
          <a:p>
            <a:pPr marL="0" indent="457200" fontAlgn="auto">
              <a:lnSpc>
                <a:spcPct val="100000"/>
              </a:lnSpc>
              <a:buNone/>
            </a:pPr>
            <a:r>
              <a:rPr lang="en-US" altLang="zh-CN" sz="2000" dirty="0"/>
              <a:t>2)	</a:t>
            </a:r>
            <a:r>
              <a:rPr lang="zh-CN" altLang="en-US" sz="2000" dirty="0"/>
              <a:t>存储过程执行一次后，其执行规划就驻留在高速缓冲存储器，在以后的操作中，只需从高速缓冲存储器中调用已编译好的二进制代码执行，提高了系统性能。</a:t>
            </a:r>
            <a:endParaRPr lang="zh-CN" altLang="en-US" sz="2000" dirty="0"/>
          </a:p>
          <a:p>
            <a:pPr marL="0" indent="457200" fontAlgn="auto">
              <a:lnSpc>
                <a:spcPct val="100000"/>
              </a:lnSpc>
              <a:buNone/>
            </a:pPr>
            <a:r>
              <a:rPr lang="en-US" altLang="zh-CN" sz="2000" dirty="0"/>
              <a:t>3)	</a:t>
            </a:r>
            <a:r>
              <a:rPr lang="zh-CN" altLang="en-US" sz="2000" dirty="0"/>
              <a:t>确保数据库的安全。使用存储过程可以完成所有数据库操作，并可通过编程方式控制上述操作对数据库信息访问的权限。</a:t>
            </a:r>
            <a:endParaRPr lang="zh-CN" altLang="en-US" sz="2000" dirty="0"/>
          </a:p>
          <a:p>
            <a:pPr marL="0" indent="457200" fontAlgn="auto">
              <a:lnSpc>
                <a:spcPct val="150000"/>
              </a:lnSpc>
              <a:buNone/>
            </a:pPr>
            <a:endParaRPr lang="zh-CN" altLang="en-US" sz="20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782" y="1187450"/>
            <a:ext cx="10861963" cy="4989830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en-US" altLang="zh-CN" b="1" dirty="0">
                <a:solidFill>
                  <a:srgbClr val="00B0F0"/>
                </a:solidFill>
              </a:rPr>
              <a:t>1.	</a:t>
            </a:r>
            <a:r>
              <a:rPr lang="zh-CN" altLang="en-US" b="1" dirty="0">
                <a:solidFill>
                  <a:srgbClr val="00B0F0"/>
                </a:solidFill>
              </a:rPr>
              <a:t>创建存储</a:t>
            </a:r>
            <a:r>
              <a:rPr lang="zh-CN" altLang="en-US" b="1" dirty="0" smtClean="0">
                <a:solidFill>
                  <a:srgbClr val="00B0F0"/>
                </a:solidFill>
              </a:rPr>
              <a:t>过程</a:t>
            </a:r>
            <a:endParaRPr lang="zh-CN" altLang="en-US" b="1" dirty="0">
              <a:solidFill>
                <a:srgbClr val="00B0F0"/>
              </a:solidFill>
            </a:endParaRPr>
          </a:p>
          <a:p>
            <a:pPr marL="0" indent="457200" fontAlgn="auto">
              <a:lnSpc>
                <a:spcPct val="100000"/>
              </a:lnSpc>
              <a:buNone/>
            </a:pPr>
            <a:r>
              <a:rPr lang="zh-CN" altLang="en-US" sz="2000" dirty="0"/>
              <a:t>创建存储过程可以使用</a:t>
            </a:r>
            <a:r>
              <a:rPr lang="en-US" altLang="zh-CN" sz="2000" dirty="0"/>
              <a:t>CREATE PROCEDURE</a:t>
            </a:r>
            <a:r>
              <a:rPr lang="zh-CN" altLang="en-US" sz="2000" dirty="0"/>
              <a:t>语句</a:t>
            </a:r>
            <a:r>
              <a:rPr sz="2000" dirty="0" smtClean="0"/>
              <a:t>。</a:t>
            </a:r>
            <a:endParaRPr lang="en-US" sz="2000" dirty="0" smtClean="0"/>
          </a:p>
          <a:p>
            <a:pPr marL="0" indent="457200" fontAlgn="auto">
              <a:lnSpc>
                <a:spcPct val="100000"/>
              </a:lnSpc>
              <a:buNone/>
            </a:pPr>
            <a:endParaRPr lang="en-US" sz="2000" dirty="0"/>
          </a:p>
          <a:p>
            <a:pPr marL="0" indent="457200" fontAlgn="auto">
              <a:lnSpc>
                <a:spcPct val="100000"/>
              </a:lnSpc>
              <a:buNone/>
            </a:pPr>
            <a:endParaRPr lang="en-US" sz="2000" dirty="0" smtClean="0"/>
          </a:p>
          <a:p>
            <a:pPr marL="0" indent="457200" fontAlgn="auto">
              <a:lnSpc>
                <a:spcPct val="100000"/>
              </a:lnSpc>
              <a:buNone/>
            </a:pPr>
            <a:endParaRPr lang="en-US" sz="2000" dirty="0"/>
          </a:p>
          <a:p>
            <a:pPr marL="0" indent="457200" fontAlgn="auto">
              <a:lnSpc>
                <a:spcPct val="100000"/>
              </a:lnSpc>
              <a:buNone/>
            </a:pPr>
            <a:endParaRPr lang="en-US" sz="2000" dirty="0" smtClean="0"/>
          </a:p>
          <a:p>
            <a:pPr marL="0" indent="457200" fontAlgn="auto">
              <a:lnSpc>
                <a:spcPct val="100000"/>
              </a:lnSpc>
              <a:buNone/>
            </a:pPr>
            <a:endParaRPr lang="en-US" sz="2000" dirty="0"/>
          </a:p>
          <a:p>
            <a:pPr marL="0" indent="457200">
              <a:lnSpc>
                <a:spcPct val="100000"/>
              </a:lnSpc>
              <a:spcAft>
                <a:spcPts val="0"/>
              </a:spcAft>
              <a:buNone/>
            </a:pPr>
            <a:r>
              <a:rPr lang="zh-CN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在</a:t>
            </a:r>
            <a:r>
              <a:rPr lang="en-US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MySQL</a:t>
            </a:r>
            <a:r>
              <a:rPr lang="zh-CN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中，服务器处理语句的时候是以分号为结束标志的。但是在创建存储过程的时候，存储过程体中可能包含多个</a:t>
            </a:r>
            <a:r>
              <a:rPr lang="en-US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SQL</a:t>
            </a:r>
            <a:r>
              <a:rPr lang="zh-CN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语句，每个</a:t>
            </a:r>
            <a:r>
              <a:rPr lang="en-US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SQL</a:t>
            </a:r>
            <a:r>
              <a:rPr lang="zh-CN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语句都是以分号为结尾的，这时服务器处理程序的时候遇到第一个分号就会认为程序结束，这肯定是不行的。所以这里使用</a:t>
            </a:r>
            <a:r>
              <a:rPr lang="en-US" altLang="zh-CN" sz="1600" b="1" dirty="0">
                <a:solidFill>
                  <a:srgbClr val="FF0D0D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MicrosoftYaHei"/>
              </a:rPr>
              <a:t>DELIMITER</a:t>
            </a:r>
            <a:r>
              <a:rPr lang="zh-CN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命令将</a:t>
            </a:r>
            <a:r>
              <a:rPr lang="en-US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MySQL</a:t>
            </a:r>
            <a:r>
              <a:rPr lang="zh-CN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语句的结束标志修改为其他符号。</a:t>
            </a:r>
            <a:endParaRPr lang="zh-CN" altLang="zh-CN" sz="1600" dirty="0">
              <a:solidFill>
                <a:srgbClr val="0D0D0D"/>
              </a:solidFill>
              <a:latin typeface="MicrosoftYaHei"/>
              <a:ea typeface="宋体" panose="02010600030101010101" pitchFamily="2" charset="-122"/>
              <a:cs typeface="MicrosoftYaHei"/>
            </a:endParaRPr>
          </a:p>
          <a:p>
            <a:pPr marL="0" indent="457200">
              <a:lnSpc>
                <a:spcPct val="100000"/>
              </a:lnSpc>
              <a:spcAft>
                <a:spcPts val="0"/>
              </a:spcAft>
              <a:buNone/>
            </a:pPr>
            <a:r>
              <a:rPr lang="en-US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DELIMITER</a:t>
            </a:r>
            <a:r>
              <a:rPr lang="zh-CN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语法格式为：</a:t>
            </a:r>
            <a:r>
              <a:rPr lang="en-US" altLang="zh-CN" sz="1600" kern="100" dirty="0">
                <a:solidFill>
                  <a:srgbClr val="FF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 DELIMITER $$</a:t>
            </a:r>
            <a:endParaRPr lang="zh-CN" altLang="zh-CN" sz="1600" dirty="0">
              <a:solidFill>
                <a:srgbClr val="0D0D0D"/>
              </a:solidFill>
              <a:latin typeface="MicrosoftYaHei"/>
              <a:ea typeface="宋体" panose="02010600030101010101" pitchFamily="2" charset="-122"/>
              <a:cs typeface="MicrosoftYaHei"/>
            </a:endParaRPr>
          </a:p>
          <a:p>
            <a:pPr marL="0" indent="457200">
              <a:lnSpc>
                <a:spcPct val="100000"/>
              </a:lnSpc>
              <a:spcAft>
                <a:spcPts val="0"/>
              </a:spcAft>
              <a:buNone/>
            </a:pPr>
            <a:r>
              <a:rPr lang="en-US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$$</a:t>
            </a:r>
            <a:r>
              <a:rPr lang="zh-CN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是用户定义的结束符，通常这个符号可以是一些特殊的符号，如两个“</a:t>
            </a:r>
            <a:r>
              <a:rPr lang="en-US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#</a:t>
            </a:r>
            <a:r>
              <a:rPr lang="zh-CN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”，两个“￥”等。</a:t>
            </a:r>
            <a:endParaRPr lang="zh-CN" altLang="zh-CN" sz="1600" dirty="0">
              <a:solidFill>
                <a:srgbClr val="0D0D0D"/>
              </a:solidFill>
              <a:latin typeface="MicrosoftYaHei"/>
              <a:ea typeface="宋体" panose="02010600030101010101" pitchFamily="2" charset="-122"/>
              <a:cs typeface="MicrosoftYaHei"/>
            </a:endParaRPr>
          </a:p>
          <a:p>
            <a:pPr marL="0" indent="457200" fontAlgn="auto">
              <a:lnSpc>
                <a:spcPct val="100000"/>
              </a:lnSpc>
              <a:buNone/>
            </a:pPr>
            <a:endParaRPr sz="2000" dirty="0"/>
          </a:p>
          <a:p>
            <a:pPr marL="0" indent="457200" fontAlgn="auto">
              <a:lnSpc>
                <a:spcPct val="150000"/>
              </a:lnSpc>
              <a:buNone/>
            </a:pPr>
            <a:endParaRPr lang="zh-CN" altLang="en-US" sz="2000" dirty="0"/>
          </a:p>
        </p:txBody>
      </p:sp>
      <p:sp>
        <p:nvSpPr>
          <p:cNvPr id="18" name="文本框 2"/>
          <p:cNvSpPr txBox="1">
            <a:spLocks noChangeArrowheads="1"/>
          </p:cNvSpPr>
          <p:nvPr/>
        </p:nvSpPr>
        <p:spPr bwMode="auto">
          <a:xfrm>
            <a:off x="1179194" y="2435550"/>
            <a:ext cx="7378209" cy="332105"/>
          </a:xfrm>
          <a:prstGeom prst="rect">
            <a:avLst/>
          </a:prstGeom>
          <a:solidFill>
            <a:schemeClr val="accent5">
              <a:alpha val="3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ts val="1600"/>
              </a:lnSpc>
              <a:spcAft>
                <a:spcPts val="0"/>
              </a:spcAft>
            </a:pPr>
            <a:r>
              <a:rPr lang="en-US" sz="1400" kern="1200">
                <a:solidFill>
                  <a:srgbClr val="FF0D0D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CREATE PROCEDURE</a:t>
            </a:r>
            <a:r>
              <a:rPr lang="en-US" sz="1400" kern="1200">
                <a:solidFill>
                  <a:srgbClr val="0D0D0D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</a:t>
            </a:r>
            <a:r>
              <a:rPr lang="zh-CN" sz="1400" kern="1200">
                <a:solidFill>
                  <a:srgbClr val="0D0D0D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存储过程名</a:t>
            </a:r>
            <a:r>
              <a:rPr lang="en-US" sz="1400" kern="1200">
                <a:solidFill>
                  <a:srgbClr val="0D0D0D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([</a:t>
            </a:r>
            <a:r>
              <a:rPr lang="zh-CN" sz="1400" kern="1200">
                <a:solidFill>
                  <a:srgbClr val="0D0D0D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参数</a:t>
            </a:r>
            <a:r>
              <a:rPr lang="en-US" sz="1400" kern="1200">
                <a:solidFill>
                  <a:srgbClr val="0D0D0D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[,…]]) </a:t>
            </a:r>
            <a:r>
              <a:rPr lang="zh-CN" sz="1400" kern="1200">
                <a:solidFill>
                  <a:srgbClr val="0D0D0D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存储过程体</a:t>
            </a:r>
            <a:endParaRPr lang="zh-CN" sz="1400" kern="1200">
              <a:solidFill>
                <a:srgbClr val="0D0D0D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05131" y="2932529"/>
            <a:ext cx="10712613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800"/>
              </a:lnSpc>
            </a:pPr>
            <a:r>
              <a:rPr lang="zh-CN" altLang="zh-CN" kern="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参数：存储过程的参数，格式如下</a:t>
            </a:r>
            <a:r>
              <a:rPr lang="zh-CN" altLang="zh-CN" sz="1600" kern="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：</a:t>
            </a:r>
            <a:r>
              <a:rPr lang="en-US" altLang="zh-CN" sz="2000" dirty="0">
                <a:solidFill>
                  <a:srgbClr val="FF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[ IN | OUT | INOUT ] </a:t>
            </a:r>
            <a:r>
              <a:rPr lang="zh-CN" altLang="zh-CN" sz="2000" dirty="0">
                <a:solidFill>
                  <a:srgbClr val="FF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参数名 类型</a:t>
            </a:r>
            <a:endParaRPr lang="zh-CN" altLang="zh-CN" sz="1600" kern="0" dirty="0">
              <a:solidFill>
                <a:srgbClr val="0D0D0D"/>
              </a:solidFill>
              <a:latin typeface="MicrosoftYaHei"/>
              <a:ea typeface="宋体" panose="02010600030101010101" pitchFamily="2" charset="-122"/>
              <a:cs typeface="MicrosoftYaHei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zh-CN" sz="1400" kern="0" dirty="0">
                <a:solidFill>
                  <a:srgbClr val="0D0D0D"/>
                </a:solidFill>
                <a:latin typeface="等线" panose="02010600030101010101" pitchFamily="2" charset="-122"/>
                <a:ea typeface="宋体" panose="02010600030101010101" pitchFamily="2" charset="-122"/>
                <a:cs typeface="MicrosoftYaHei"/>
              </a:rPr>
              <a:t>当有多个参数的时候中间用逗号隔开。存储过程可以有</a:t>
            </a:r>
            <a:r>
              <a:rPr lang="en-US" altLang="zh-CN" sz="1400" kern="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0</a:t>
            </a:r>
            <a:r>
              <a:rPr lang="zh-CN" altLang="zh-CN" sz="1400" kern="0" dirty="0">
                <a:solidFill>
                  <a:srgbClr val="0D0D0D"/>
                </a:solidFill>
                <a:latin typeface="等线" panose="02010600030101010101" pitchFamily="2" charset="-122"/>
                <a:ea typeface="宋体" panose="02010600030101010101" pitchFamily="2" charset="-122"/>
                <a:cs typeface="MicrosoftYaHei"/>
              </a:rPr>
              <a:t>个、</a:t>
            </a:r>
            <a:r>
              <a:rPr lang="en-US" altLang="zh-CN" sz="1400" kern="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1</a:t>
            </a:r>
            <a:r>
              <a:rPr lang="zh-CN" altLang="zh-CN" sz="1400" kern="0" dirty="0">
                <a:solidFill>
                  <a:srgbClr val="0D0D0D"/>
                </a:solidFill>
                <a:latin typeface="等线" panose="02010600030101010101" pitchFamily="2" charset="-122"/>
                <a:ea typeface="宋体" panose="02010600030101010101" pitchFamily="2" charset="-122"/>
                <a:cs typeface="MicrosoftYaHei"/>
              </a:rPr>
              <a:t>个或多个参数。</a:t>
            </a:r>
            <a:endParaRPr lang="zh-CN" altLang="zh-CN" sz="1400" kern="0" dirty="0">
              <a:solidFill>
                <a:srgbClr val="0D0D0D"/>
              </a:solidFill>
              <a:latin typeface="等线" panose="02010600030101010101" pitchFamily="2" charset="-122"/>
              <a:cs typeface="MicrosoftYaHei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zh-CN" sz="1400" kern="0" dirty="0">
                <a:solidFill>
                  <a:srgbClr val="0D0D0D"/>
                </a:solidFill>
                <a:latin typeface="等线" panose="02010600030101010101" pitchFamily="2" charset="-122"/>
                <a:ea typeface="宋体" panose="02010600030101010101" pitchFamily="2" charset="-122"/>
                <a:cs typeface="MicrosoftYaHei"/>
              </a:rPr>
              <a:t>关键字分别是</a:t>
            </a:r>
            <a:r>
              <a:rPr lang="en-US" altLang="zh-CN" sz="1400" kern="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IN</a:t>
            </a:r>
            <a:r>
              <a:rPr lang="zh-CN" altLang="zh-CN" sz="1400" kern="0" dirty="0">
                <a:solidFill>
                  <a:srgbClr val="0D0D0D"/>
                </a:solidFill>
                <a:latin typeface="等线" panose="02010600030101010101" pitchFamily="2" charset="-122"/>
                <a:ea typeface="宋体" panose="02010600030101010101" pitchFamily="2" charset="-122"/>
                <a:cs typeface="MicrosoftYaHei"/>
              </a:rPr>
              <a:t>、</a:t>
            </a:r>
            <a:r>
              <a:rPr lang="en-US" altLang="zh-CN" sz="1400" kern="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OUT</a:t>
            </a:r>
            <a:r>
              <a:rPr lang="zh-CN" altLang="zh-CN" sz="1400" kern="0" dirty="0">
                <a:solidFill>
                  <a:srgbClr val="0D0D0D"/>
                </a:solidFill>
                <a:latin typeface="等线" panose="02010600030101010101" pitchFamily="2" charset="-122"/>
                <a:ea typeface="宋体" panose="02010600030101010101" pitchFamily="2" charset="-122"/>
                <a:cs typeface="MicrosoftYaHei"/>
              </a:rPr>
              <a:t>和</a:t>
            </a:r>
            <a:r>
              <a:rPr lang="en-US" altLang="zh-CN" sz="1400" kern="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INOUT </a:t>
            </a:r>
            <a:r>
              <a:rPr lang="zh-CN" altLang="zh-CN" sz="1400" kern="0" dirty="0">
                <a:solidFill>
                  <a:srgbClr val="0D0D0D"/>
                </a:solidFill>
                <a:latin typeface="等线" panose="02010600030101010101" pitchFamily="2" charset="-122"/>
                <a:ea typeface="宋体" panose="02010600030101010101" pitchFamily="2" charset="-122"/>
                <a:cs typeface="MicrosoftYaHei"/>
              </a:rPr>
              <a:t>分别为输入参数、输出参数和输入</a:t>
            </a:r>
            <a:r>
              <a:rPr lang="en-US" altLang="zh-CN" sz="1400" kern="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/</a:t>
            </a:r>
            <a:r>
              <a:rPr lang="zh-CN" altLang="zh-CN" sz="1400" kern="0" dirty="0">
                <a:solidFill>
                  <a:srgbClr val="0D0D0D"/>
                </a:solidFill>
                <a:latin typeface="等线" panose="02010600030101010101" pitchFamily="2" charset="-122"/>
                <a:ea typeface="宋体" panose="02010600030101010101" pitchFamily="2" charset="-122"/>
                <a:cs typeface="MicrosoftYaHei"/>
              </a:rPr>
              <a:t>输出参数，输入参数使数据可以传递给一个存储过程。当需要返回一个答案或结果的时候，存储过程使用输出参数。输入</a:t>
            </a:r>
            <a:r>
              <a:rPr lang="en-US" altLang="zh-CN" sz="1400" kern="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/</a:t>
            </a:r>
            <a:r>
              <a:rPr lang="zh-CN" altLang="zh-CN" sz="1400" kern="0" dirty="0">
                <a:solidFill>
                  <a:srgbClr val="0D0D0D"/>
                </a:solidFill>
                <a:latin typeface="等线" panose="02010600030101010101" pitchFamily="2" charset="-122"/>
                <a:ea typeface="宋体" panose="02010600030101010101" pitchFamily="2" charset="-122"/>
                <a:cs typeface="MicrosoftYaHei"/>
              </a:rPr>
              <a:t>输出参数既可以充当输入参数，也可以充当输出参数。</a:t>
            </a:r>
            <a:endParaRPr lang="zh-CN" altLang="zh-CN" sz="1400" kern="0" dirty="0">
              <a:solidFill>
                <a:srgbClr val="0D0D0D"/>
              </a:solidFill>
              <a:latin typeface="等线" panose="02010600030101010101" pitchFamily="2" charset="-122"/>
              <a:cs typeface="MicrosoftYaHei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zh-CN" sz="1400" kern="0" dirty="0">
                <a:solidFill>
                  <a:srgbClr val="0D0D0D"/>
                </a:solidFill>
                <a:latin typeface="等线" panose="02010600030101010101" pitchFamily="2" charset="-122"/>
                <a:ea typeface="宋体" panose="02010600030101010101" pitchFamily="2" charset="-122"/>
                <a:cs typeface="MicrosoftYaHei"/>
              </a:rPr>
              <a:t>存储过程也可以不加参数，但是名称后面的括号是不可省略的。</a:t>
            </a:r>
            <a:endParaRPr lang="zh-CN" altLang="zh-CN" sz="1400" kern="0" dirty="0">
              <a:solidFill>
                <a:srgbClr val="0D0D0D"/>
              </a:solidFill>
              <a:latin typeface="等线" panose="02010600030101010101" pitchFamily="2" charset="-122"/>
              <a:cs typeface="MicrosoftYaHei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zh-CN" sz="1400" kern="0" dirty="0">
                <a:solidFill>
                  <a:srgbClr val="0D0D0D"/>
                </a:solidFill>
                <a:latin typeface="等线" panose="02010600030101010101" pitchFamily="2" charset="-122"/>
                <a:ea typeface="宋体" panose="02010600030101010101" pitchFamily="2" charset="-122"/>
                <a:cs typeface="MicrosoftYaHei"/>
              </a:rPr>
              <a:t>参数的名字不要等于列的名字，否则虽然不会返回出错消息。</a:t>
            </a:r>
            <a:endParaRPr lang="zh-CN" altLang="zh-CN" sz="1400" kern="0" dirty="0">
              <a:solidFill>
                <a:srgbClr val="0D0D0D"/>
              </a:solidFill>
              <a:latin typeface="等线" panose="02010600030101010101" pitchFamily="2" charset="-122"/>
              <a:cs typeface="MicrosoftYaHei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782" y="1187450"/>
            <a:ext cx="10861963" cy="4989830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en-US" altLang="zh-CN" b="1" dirty="0" smtClean="0">
                <a:solidFill>
                  <a:srgbClr val="00B0F0"/>
                </a:solidFill>
              </a:rPr>
              <a:t>2. </a:t>
            </a:r>
            <a:r>
              <a:rPr lang="zh-CN" altLang="en-US" b="1" dirty="0" smtClean="0">
                <a:solidFill>
                  <a:srgbClr val="00B0F0"/>
                </a:solidFill>
              </a:rPr>
              <a:t>调用存储过程</a:t>
            </a:r>
            <a:endParaRPr lang="zh-CN" altLang="en-US" b="1" dirty="0">
              <a:solidFill>
                <a:srgbClr val="00B0F0"/>
              </a:solidFill>
            </a:endParaRPr>
          </a:p>
          <a:p>
            <a:pPr marL="0" indent="457200" fontAlgn="auto">
              <a:lnSpc>
                <a:spcPct val="100000"/>
              </a:lnSpc>
              <a:buNone/>
            </a:pPr>
            <a:r>
              <a:rPr lang="zh-CN" altLang="en-US" sz="2000" dirty="0"/>
              <a:t>存储过程创建完后，可以在程序、触发器或者存储过程中被调用，调用时都必须使用到</a:t>
            </a:r>
            <a:r>
              <a:rPr lang="en-US" altLang="zh-CN" sz="2000" dirty="0"/>
              <a:t>CALL</a:t>
            </a:r>
            <a:r>
              <a:rPr lang="zh-CN" altLang="en-US" sz="2000" dirty="0"/>
              <a:t>语句</a:t>
            </a:r>
            <a:r>
              <a:rPr lang="zh-CN" altLang="en-US" sz="2000" dirty="0" smtClean="0"/>
              <a:t>。</a:t>
            </a:r>
            <a:endParaRPr sz="2000" dirty="0"/>
          </a:p>
          <a:p>
            <a:pPr marL="0" indent="457200" fontAlgn="auto">
              <a:lnSpc>
                <a:spcPct val="150000"/>
              </a:lnSpc>
              <a:buNone/>
            </a:pPr>
            <a:endParaRPr lang="zh-CN" altLang="en-US" sz="2000" dirty="0"/>
          </a:p>
        </p:txBody>
      </p:sp>
      <p:sp>
        <p:nvSpPr>
          <p:cNvPr id="18" name="文本框 2"/>
          <p:cNvSpPr txBox="1">
            <a:spLocks noChangeArrowheads="1"/>
          </p:cNvSpPr>
          <p:nvPr/>
        </p:nvSpPr>
        <p:spPr bwMode="auto">
          <a:xfrm>
            <a:off x="1127435" y="2781576"/>
            <a:ext cx="7378209" cy="332105"/>
          </a:xfrm>
          <a:prstGeom prst="rect">
            <a:avLst/>
          </a:prstGeom>
          <a:solidFill>
            <a:schemeClr val="accent5">
              <a:alpha val="3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ts val="1600"/>
              </a:lnSpc>
            </a:pPr>
            <a:r>
              <a:rPr lang="en-US" altLang="zh-CN" sz="1400" dirty="0">
                <a:solidFill>
                  <a:srgbClr val="FF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CALL </a:t>
            </a:r>
            <a:r>
              <a:rPr lang="zh-CN" altLang="zh-CN" sz="14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存储过程名</a:t>
            </a:r>
            <a:r>
              <a:rPr lang="en-US" altLang="zh-CN" sz="14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( [</a:t>
            </a:r>
            <a:r>
              <a:rPr lang="zh-CN" altLang="zh-CN" sz="14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参数</a:t>
            </a:r>
            <a:r>
              <a:rPr lang="en-US" altLang="zh-CN" sz="14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[,…]])</a:t>
            </a:r>
            <a:endParaRPr lang="zh-CN" altLang="zh-CN" sz="1400" dirty="0">
              <a:solidFill>
                <a:srgbClr val="0D0D0D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05131" y="3113681"/>
            <a:ext cx="107126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800"/>
              </a:lnSpc>
            </a:pPr>
            <a:r>
              <a:rPr lang="zh-CN" altLang="en-US" kern="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参数为调用该存储过程使用的参数，这条语句中的参数个数必须总是等于存储过程的参数个数。如果是输出变量，前面加</a:t>
            </a:r>
            <a:r>
              <a:rPr lang="en-US" altLang="zh-CN" kern="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@</a:t>
            </a:r>
            <a:r>
              <a:rPr lang="zh-CN" altLang="en-US" kern="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。</a:t>
            </a:r>
            <a:endParaRPr lang="zh-CN" altLang="zh-CN" sz="1400" kern="0" dirty="0">
              <a:solidFill>
                <a:srgbClr val="0D0D0D"/>
              </a:solidFill>
              <a:latin typeface="等线" panose="02010600030101010101" pitchFamily="2" charset="-122"/>
              <a:cs typeface="MicrosoftYaHei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任务实施</a:t>
            </a:r>
            <a:endParaRPr 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123950" y="2028190"/>
            <a:ext cx="3810" cy="711200"/>
            <a:chOff x="1704" y="2776"/>
            <a:chExt cx="6" cy="1120"/>
          </a:xfrm>
        </p:grpSpPr>
        <p:cxnSp>
          <p:nvCxnSpPr>
            <p:cNvPr id="18" name="肘形连接符 17"/>
            <p:cNvCxnSpPr/>
            <p:nvPr>
              <p:custDataLst>
                <p:tags r:id="rId1"/>
              </p:custDataLst>
            </p:nvPr>
          </p:nvCxnSpPr>
          <p:spPr>
            <a:xfrm rot="16200000" flipH="1">
              <a:off x="1188" y="3302"/>
              <a:ext cx="1037" cy="5"/>
            </a:xfrm>
            <a:prstGeom prst="bentConnector5">
              <a:avLst>
                <a:gd name="adj1" fmla="val -24204"/>
                <a:gd name="adj2" fmla="val 324680000"/>
                <a:gd name="adj3" fmla="val 614368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704" y="2776"/>
              <a:ext cx="6" cy="112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917065" y="2096135"/>
            <a:ext cx="8971915" cy="22066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 algn="just" fontAlgn="auto">
              <a:lnSpc>
                <a:spcPct val="15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创建存储过程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71500" indent="-571500" algn="just" fontAlgn="auto">
              <a:lnSpc>
                <a:spcPct val="15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调用存储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过程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71500" indent="-571500" algn="just" fontAlgn="auto">
              <a:lnSpc>
                <a:spcPct val="15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图形化工具创建存储过程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6700" y="369405"/>
            <a:ext cx="7584392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一、创建存储过程</a:t>
            </a:r>
            <a:endParaRPr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将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MySQL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结束符修改为两个斜杠“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符号。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1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288500000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4" y="2394585"/>
            <a:ext cx="10984866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DELIMITER </a:t>
            </a:r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//</a:t>
            </a:r>
            <a:endParaRPr lang="en-US" altLang="zh-CN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zh-CN" dirty="0" smtClean="0"/>
              <a:t>要想恢复使用分号“</a:t>
            </a:r>
            <a:r>
              <a:rPr lang="en-US" altLang="zh-CN" dirty="0" smtClean="0"/>
              <a:t>;</a:t>
            </a:r>
            <a:r>
              <a:rPr lang="zh-CN" altLang="zh-CN" dirty="0" smtClean="0"/>
              <a:t>”作为结束符，运行下面命令即可：</a:t>
            </a:r>
            <a:endParaRPr lang="en-US" altLang="zh-CN" dirty="0" smtClean="0"/>
          </a:p>
          <a:p>
            <a:pPr lvl="0"/>
            <a:r>
              <a:rPr lang="en-US" altLang="zh-CN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DELIMITER ;</a:t>
            </a:r>
            <a:endParaRPr lang="en-US" altLang="zh-CN" b="1" dirty="0">
              <a:solidFill>
                <a:srgbClr val="4472C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7" name="图片 1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735" y="3482717"/>
            <a:ext cx="7737020" cy="2573026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PLACING_PICTURE_USER_VIEWPORT" val="{&quot;height&quot;:1874,&quot;width&quot;:2052}"/>
</p:tagLst>
</file>

<file path=ppt/tags/tag11.xml><?xml version="1.0" encoding="utf-8"?>
<p:tagLst xmlns:p="http://schemas.openxmlformats.org/presentationml/2006/main">
  <p:tag name="KSO_WM_UNIT_PLACING_PICTURE_USER_VIEWPORT" val="{&quot;height&quot;:4944,&quot;width&quot;:8496}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UNIT_PLACING_PICTURE_USER_VIEWPORT" val="{&quot;height&quot;:4944,&quot;width&quot;:8496}"/>
</p:tagLst>
</file>

<file path=ppt/tags/tag62.xml><?xml version="1.0" encoding="utf-8"?>
<p:tagLst xmlns:p="http://schemas.openxmlformats.org/presentationml/2006/main">
  <p:tag name="KSO_WPP_MARK_KEY" val="0de8edbe-9188-4e51-80bd-b8237a2a4405"/>
  <p:tag name="COMMONDATA" val="eyJoZGlkIjoiNzlkMzI4MTZlNGE1YzdmY2Y2NmZhMWZmNTVmYjA0YzMifQ==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7922</Words>
  <Application>WPS 演示</Application>
  <PresentationFormat>宽屏</PresentationFormat>
  <Paragraphs>651</Paragraphs>
  <Slides>38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38</vt:i4>
      </vt:variant>
    </vt:vector>
  </HeadingPairs>
  <TitlesOfParts>
    <vt:vector size="55" baseType="lpstr">
      <vt:lpstr>Arial</vt:lpstr>
      <vt:lpstr>宋体</vt:lpstr>
      <vt:lpstr>Wingdings</vt:lpstr>
      <vt:lpstr>微软雅黑</vt:lpstr>
      <vt:lpstr>MicrosoftYaHei</vt:lpstr>
      <vt:lpstr>Segoe Print</vt:lpstr>
      <vt:lpstr>Times New Roman</vt:lpstr>
      <vt:lpstr>等线</vt:lpstr>
      <vt:lpstr>Arial Unicode MS</vt:lpstr>
      <vt:lpstr>等线 Light</vt:lpstr>
      <vt:lpstr>Calibri</vt:lpstr>
      <vt:lpstr>仿宋_GB2312</vt:lpstr>
      <vt:lpstr>仿宋</vt:lpstr>
      <vt:lpstr>Office 主题​​</vt:lpstr>
      <vt:lpstr>Visio.Drawing.11</vt:lpstr>
      <vt:lpstr>Visio.Drawing.11</vt:lpstr>
      <vt:lpstr>Visio.Drawing.11</vt:lpstr>
      <vt:lpstr>PowerPoint 演示文稿</vt:lpstr>
      <vt:lpstr>任务三  存储过程</vt:lpstr>
      <vt:lpstr>学习目标</vt:lpstr>
      <vt:lpstr>任务3-1：存储过程</vt:lpstr>
      <vt:lpstr>知识学习</vt:lpstr>
      <vt:lpstr>知识学习</vt:lpstr>
      <vt:lpstr>知识学习</vt:lpstr>
      <vt:lpstr>任务实施</vt:lpstr>
      <vt:lpstr>一、创建存储过程</vt:lpstr>
      <vt:lpstr>一、创建存储过程</vt:lpstr>
      <vt:lpstr>二、调用存储过程</vt:lpstr>
      <vt:lpstr>三、使用图形化工具创建存储过程</vt:lpstr>
      <vt:lpstr>三、使用图形化工具创建存储过程</vt:lpstr>
      <vt:lpstr>三、使用图形化工具创建存储过程</vt:lpstr>
      <vt:lpstr>任务3-2：借书登记管理</vt:lpstr>
      <vt:lpstr>知识学习</vt:lpstr>
      <vt:lpstr>知识学习</vt:lpstr>
      <vt:lpstr>知识学习</vt:lpstr>
      <vt:lpstr>知识学习</vt:lpstr>
      <vt:lpstr>知识学习</vt:lpstr>
      <vt:lpstr>任务实施</vt:lpstr>
      <vt:lpstr>借书登记管理</vt:lpstr>
      <vt:lpstr>借书登记管理</vt:lpstr>
      <vt:lpstr>借书登记管理</vt:lpstr>
      <vt:lpstr>任务3-3：还书管理</vt:lpstr>
      <vt:lpstr>知识学习</vt:lpstr>
      <vt:lpstr>知识学习</vt:lpstr>
      <vt:lpstr>知识学习</vt:lpstr>
      <vt:lpstr>知识学习</vt:lpstr>
      <vt:lpstr>任务实施</vt:lpstr>
      <vt:lpstr>还书管理</vt:lpstr>
      <vt:lpstr>还书管理</vt:lpstr>
      <vt:lpstr>还书管理</vt:lpstr>
      <vt:lpstr>还书管理</vt:lpstr>
      <vt:lpstr>还书管理</vt:lpstr>
      <vt:lpstr>还书管理</vt:lpstr>
      <vt:lpstr>还书管理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jsj01</dc:creator>
  <cp:lastModifiedBy>琳</cp:lastModifiedBy>
  <cp:revision>125</cp:revision>
  <dcterms:created xsi:type="dcterms:W3CDTF">2023-02-01T08:11:00Z</dcterms:created>
  <dcterms:modified xsi:type="dcterms:W3CDTF">2023-12-11T03:11:18Z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13A23278388F4834BF9FF88FF5CDF5C7_13</vt:lpwstr>
  </property>
  <property fmtid="{D5CDD505-2E9C-101B-9397-08002B2CF9AE}" pid="3" name="KSOProductBuildVer">
    <vt:lpwstr>2052-12.1.0.15990</vt:lpwstr>
  </property>
</Properties>
</file>